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handoutMasterIdLst>
    <p:handoutMasterId r:id="rId19"/>
  </p:handoutMasterIdLst>
  <p:sldIdLst>
    <p:sldId id="258" r:id="rId2"/>
    <p:sldId id="343" r:id="rId3"/>
    <p:sldId id="346" r:id="rId4"/>
    <p:sldId id="323" r:id="rId5"/>
    <p:sldId id="356" r:id="rId6"/>
    <p:sldId id="357" r:id="rId7"/>
    <p:sldId id="358" r:id="rId8"/>
    <p:sldId id="324" r:id="rId9"/>
    <p:sldId id="339" r:id="rId10"/>
    <p:sldId id="349" r:id="rId11"/>
    <p:sldId id="354" r:id="rId12"/>
    <p:sldId id="268" r:id="rId13"/>
    <p:sldId id="261" r:id="rId14"/>
    <p:sldId id="259" r:id="rId15"/>
    <p:sldId id="260" r:id="rId16"/>
    <p:sldId id="355" r:id="rId17"/>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E6071579-CE4E-4081-8E44-F7F1512A62F2}">
          <p14:sldIdLst>
            <p14:sldId id="258"/>
          </p14:sldIdLst>
        </p14:section>
        <p14:section name="Section sans titre" id="{03430C81-844A-4653-A63A-E205642FF848}">
          <p14:sldIdLst>
            <p14:sldId id="343"/>
            <p14:sldId id="346"/>
            <p14:sldId id="323"/>
            <p14:sldId id="356"/>
            <p14:sldId id="357"/>
            <p14:sldId id="358"/>
            <p14:sldId id="324"/>
            <p14:sldId id="339"/>
            <p14:sldId id="349"/>
            <p14:sldId id="354"/>
            <p14:sldId id="268"/>
            <p14:sldId id="261"/>
            <p14:sldId id="259"/>
            <p14:sldId id="260"/>
            <p14:sldId id="35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D083AE6-46FA-4A59-8FB0-9F97EB10719F}" styleName="Style léger 3 - Accentuation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81197" autoAdjust="0"/>
  </p:normalViewPr>
  <p:slideViewPr>
    <p:cSldViewPr>
      <p:cViewPr>
        <p:scale>
          <a:sx n="110" d="100"/>
          <a:sy n="110" d="100"/>
        </p:scale>
        <p:origin x="-140" y="-164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8FBCF7-C19F-43B9-BBDD-593F563EB512}" type="doc">
      <dgm:prSet loTypeId="urn:microsoft.com/office/officeart/2005/8/layout/chevronAccent+Icon#1" loCatId="process" qsTypeId="urn:microsoft.com/office/officeart/2005/8/quickstyle/simple1" qsCatId="simple" csTypeId="urn:microsoft.com/office/officeart/2005/8/colors/accent1_2" csCatId="accent1" phldr="1"/>
      <dgm:spPr/>
    </dgm:pt>
    <dgm:pt modelId="{989AFAEA-BB57-4CE6-A62D-81A52E644A93}">
      <dgm:prSet phldrT="[Texte]" custT="1"/>
      <dgm:spPr>
        <a:ln>
          <a:solidFill>
            <a:schemeClr val="accent4"/>
          </a:solidFill>
        </a:ln>
      </dgm:spPr>
      <dgm:t>
        <a:bodyPr/>
        <a:lstStyle/>
        <a:p>
          <a:pPr algn="l">
            <a:lnSpc>
              <a:spcPct val="150000"/>
            </a:lnSpc>
          </a:pPr>
          <a:r>
            <a:rPr lang="fr-FR" sz="1800" b="0" i="1" dirty="0">
              <a:latin typeface="Open Sans" pitchFamily="2" charset="0"/>
              <a:ea typeface="Open Sans" pitchFamily="2" charset="0"/>
              <a:cs typeface="Open Sans" pitchFamily="2" charset="0"/>
            </a:rPr>
            <a:t>PRESENTATION DE LA STRATEGIE D’INTERVENTION DU PROGRAMME D’ADAPTATION DES VILLES AUX CHANGEMENTS CLIMATIQUES (PAVICC)</a:t>
          </a:r>
        </a:p>
      </dgm:t>
    </dgm:pt>
    <dgm:pt modelId="{E25B2B93-3B97-464D-A184-A2FBF4FA4719}" type="parTrans" cxnId="{02D9D575-8E00-4AD5-A879-E337DCE573FC}">
      <dgm:prSet/>
      <dgm:spPr/>
      <dgm:t>
        <a:bodyPr/>
        <a:lstStyle/>
        <a:p>
          <a:endParaRPr lang="fr-FR"/>
        </a:p>
      </dgm:t>
    </dgm:pt>
    <dgm:pt modelId="{06164C7D-4A8E-44E6-8E6F-2633FE42085D}" type="sibTrans" cxnId="{02D9D575-8E00-4AD5-A879-E337DCE573FC}">
      <dgm:prSet/>
      <dgm:spPr/>
      <dgm:t>
        <a:bodyPr/>
        <a:lstStyle/>
        <a:p>
          <a:endParaRPr lang="fr-FR"/>
        </a:p>
      </dgm:t>
    </dgm:pt>
    <dgm:pt modelId="{6B4FA0FA-C245-422C-89C7-DBE6FF7EDC5D}">
      <dgm:prSet phldrT="[Texte]" custT="1"/>
      <dgm:spPr>
        <a:ln>
          <a:solidFill>
            <a:schemeClr val="accent4"/>
          </a:solidFill>
        </a:ln>
      </dgm:spPr>
      <dgm:t>
        <a:bodyPr/>
        <a:lstStyle/>
        <a:p>
          <a:pPr algn="ctr">
            <a:lnSpc>
              <a:spcPct val="150000"/>
            </a:lnSpc>
          </a:pPr>
          <a:r>
            <a:rPr lang="fr-FR" sz="2000" b="0" i="0" dirty="0">
              <a:latin typeface="Century Schoolbook" panose="02040604050505020304" pitchFamily="18" charset="0"/>
              <a:cs typeface="Times New Roman" panose="02020603050405020304" pitchFamily="18" charset="0"/>
            </a:rPr>
            <a:t>16 Août 2022</a:t>
          </a:r>
        </a:p>
      </dgm:t>
    </dgm:pt>
    <dgm:pt modelId="{A286C6DF-34FE-4289-ADEE-82A60A202A0D}" type="parTrans" cxnId="{22BE232D-DA1D-49CC-A8C3-40580A21DCF5}">
      <dgm:prSet/>
      <dgm:spPr/>
      <dgm:t>
        <a:bodyPr/>
        <a:lstStyle/>
        <a:p>
          <a:endParaRPr lang="fr-FR"/>
        </a:p>
      </dgm:t>
    </dgm:pt>
    <dgm:pt modelId="{C2B1E87D-7EB6-47F5-8ED0-8BC1E646A19C}" type="sibTrans" cxnId="{22BE232D-DA1D-49CC-A8C3-40580A21DCF5}">
      <dgm:prSet/>
      <dgm:spPr/>
      <dgm:t>
        <a:bodyPr/>
        <a:lstStyle/>
        <a:p>
          <a:endParaRPr lang="fr-FR"/>
        </a:p>
      </dgm:t>
    </dgm:pt>
    <dgm:pt modelId="{0BDF58AF-8D4B-47F8-9156-03580E2F12E1}" type="pres">
      <dgm:prSet presAssocID="{3B8FBCF7-C19F-43B9-BBDD-593F563EB512}" presName="Name0" presStyleCnt="0">
        <dgm:presLayoutVars>
          <dgm:dir/>
          <dgm:resizeHandles val="exact"/>
        </dgm:presLayoutVars>
      </dgm:prSet>
      <dgm:spPr/>
    </dgm:pt>
    <dgm:pt modelId="{649E0FD1-46B7-4041-82E8-8300F1CEBD68}" type="pres">
      <dgm:prSet presAssocID="{989AFAEA-BB57-4CE6-A62D-81A52E644A93}" presName="composite" presStyleCnt="0"/>
      <dgm:spPr/>
    </dgm:pt>
    <dgm:pt modelId="{80E7C1FA-EFCD-4A9D-BAEC-75C2A477876D}" type="pres">
      <dgm:prSet presAssocID="{989AFAEA-BB57-4CE6-A62D-81A52E644A93}" presName="bgChev" presStyleLbl="node1" presStyleIdx="0" presStyleCnt="2" custScaleX="167678" custScaleY="104779" custLinFactNeighborX="-282"/>
      <dgm:spPr>
        <a:prstGeom prst="homePlate">
          <a:avLst/>
        </a:prstGeom>
        <a:noFill/>
        <a:ln>
          <a:noFill/>
        </a:ln>
      </dgm:spPr>
    </dgm:pt>
    <dgm:pt modelId="{7985D6D0-6BD1-4FBB-BBBF-3DFF7EEA6E12}" type="pres">
      <dgm:prSet presAssocID="{989AFAEA-BB57-4CE6-A62D-81A52E644A93}" presName="txNode" presStyleLbl="fgAcc1" presStyleIdx="0" presStyleCnt="2" custScaleX="229044" custScaleY="223196" custLinFactNeighborX="-7255" custLinFactNeighborY="82060">
        <dgm:presLayoutVars>
          <dgm:bulletEnabled val="1"/>
        </dgm:presLayoutVars>
      </dgm:prSet>
      <dgm:spPr/>
    </dgm:pt>
    <dgm:pt modelId="{404F1F69-370E-4048-AA0F-C820D0600364}" type="pres">
      <dgm:prSet presAssocID="{06164C7D-4A8E-44E6-8E6F-2633FE42085D}" presName="compositeSpace" presStyleCnt="0"/>
      <dgm:spPr/>
    </dgm:pt>
    <dgm:pt modelId="{4A259097-0D9A-49B4-9F84-08986A9054C4}" type="pres">
      <dgm:prSet presAssocID="{6B4FA0FA-C245-422C-89C7-DBE6FF7EDC5D}" presName="composite" presStyleCnt="0"/>
      <dgm:spPr/>
    </dgm:pt>
    <dgm:pt modelId="{55C4A325-A445-4FDB-BC4C-E3FD67A86776}" type="pres">
      <dgm:prSet presAssocID="{6B4FA0FA-C245-422C-89C7-DBE6FF7EDC5D}" presName="bgChev" presStyleLbl="node1" presStyleIdx="1" presStyleCnt="2" custScaleX="96019" custLinFactNeighborX="7334" custLinFactNeighborY="5342"/>
      <dgm:spPr/>
    </dgm:pt>
    <dgm:pt modelId="{AF369EF4-8689-45CF-B634-118603D8F948}" type="pres">
      <dgm:prSet presAssocID="{6B4FA0FA-C245-422C-89C7-DBE6FF7EDC5D}" presName="txNode" presStyleLbl="fgAcc1" presStyleIdx="1" presStyleCnt="2" custLinFactNeighborX="3276" custLinFactNeighborY="30342">
        <dgm:presLayoutVars>
          <dgm:bulletEnabled val="1"/>
        </dgm:presLayoutVars>
      </dgm:prSet>
      <dgm:spPr/>
    </dgm:pt>
  </dgm:ptLst>
  <dgm:cxnLst>
    <dgm:cxn modelId="{22BE232D-DA1D-49CC-A8C3-40580A21DCF5}" srcId="{3B8FBCF7-C19F-43B9-BBDD-593F563EB512}" destId="{6B4FA0FA-C245-422C-89C7-DBE6FF7EDC5D}" srcOrd="1" destOrd="0" parTransId="{A286C6DF-34FE-4289-ADEE-82A60A202A0D}" sibTransId="{C2B1E87D-7EB6-47F5-8ED0-8BC1E646A19C}"/>
    <dgm:cxn modelId="{EAC49B2D-2F26-45DA-AEE8-3F8323D35166}" type="presOf" srcId="{6B4FA0FA-C245-422C-89C7-DBE6FF7EDC5D}" destId="{AF369EF4-8689-45CF-B634-118603D8F948}" srcOrd="0" destOrd="0" presId="urn:microsoft.com/office/officeart/2005/8/layout/chevronAccent+Icon#1"/>
    <dgm:cxn modelId="{02D9D575-8E00-4AD5-A879-E337DCE573FC}" srcId="{3B8FBCF7-C19F-43B9-BBDD-593F563EB512}" destId="{989AFAEA-BB57-4CE6-A62D-81A52E644A93}" srcOrd="0" destOrd="0" parTransId="{E25B2B93-3B97-464D-A184-A2FBF4FA4719}" sibTransId="{06164C7D-4A8E-44E6-8E6F-2633FE42085D}"/>
    <dgm:cxn modelId="{BCF25098-5A57-41B0-9459-0AEB60CFC62A}" type="presOf" srcId="{989AFAEA-BB57-4CE6-A62D-81A52E644A93}" destId="{7985D6D0-6BD1-4FBB-BBBF-3DFF7EEA6E12}" srcOrd="0" destOrd="0" presId="urn:microsoft.com/office/officeart/2005/8/layout/chevronAccent+Icon#1"/>
    <dgm:cxn modelId="{7A5E9BD0-45A0-4483-86B2-EED665D46349}" type="presOf" srcId="{3B8FBCF7-C19F-43B9-BBDD-593F563EB512}" destId="{0BDF58AF-8D4B-47F8-9156-03580E2F12E1}" srcOrd="0" destOrd="0" presId="urn:microsoft.com/office/officeart/2005/8/layout/chevronAccent+Icon#1"/>
    <dgm:cxn modelId="{6C2ED855-D280-4644-9387-C9BAF076D2F6}" type="presParOf" srcId="{0BDF58AF-8D4B-47F8-9156-03580E2F12E1}" destId="{649E0FD1-46B7-4041-82E8-8300F1CEBD68}" srcOrd="0" destOrd="0" presId="urn:microsoft.com/office/officeart/2005/8/layout/chevronAccent+Icon#1"/>
    <dgm:cxn modelId="{9A8C4A14-83FC-4570-868D-008456A8B254}" type="presParOf" srcId="{649E0FD1-46B7-4041-82E8-8300F1CEBD68}" destId="{80E7C1FA-EFCD-4A9D-BAEC-75C2A477876D}" srcOrd="0" destOrd="0" presId="urn:microsoft.com/office/officeart/2005/8/layout/chevronAccent+Icon#1"/>
    <dgm:cxn modelId="{0ED42DF8-110B-4466-8B06-ACEC3D017E5E}" type="presParOf" srcId="{649E0FD1-46B7-4041-82E8-8300F1CEBD68}" destId="{7985D6D0-6BD1-4FBB-BBBF-3DFF7EEA6E12}" srcOrd="1" destOrd="0" presId="urn:microsoft.com/office/officeart/2005/8/layout/chevronAccent+Icon#1"/>
    <dgm:cxn modelId="{B17B9BD9-028E-46AD-BA91-1463E2871F6D}" type="presParOf" srcId="{0BDF58AF-8D4B-47F8-9156-03580E2F12E1}" destId="{404F1F69-370E-4048-AA0F-C820D0600364}" srcOrd="1" destOrd="0" presId="urn:microsoft.com/office/officeart/2005/8/layout/chevronAccent+Icon#1"/>
    <dgm:cxn modelId="{4E2E98DC-2AE2-4679-8F2B-4436AE3AC19B}" type="presParOf" srcId="{0BDF58AF-8D4B-47F8-9156-03580E2F12E1}" destId="{4A259097-0D9A-49B4-9F84-08986A9054C4}" srcOrd="2" destOrd="0" presId="urn:microsoft.com/office/officeart/2005/8/layout/chevronAccent+Icon#1"/>
    <dgm:cxn modelId="{867EECFF-A2D1-442D-B240-91DD6F0B6745}" type="presParOf" srcId="{4A259097-0D9A-49B4-9F84-08986A9054C4}" destId="{55C4A325-A445-4FDB-BC4C-E3FD67A86776}" srcOrd="0" destOrd="0" presId="urn:microsoft.com/office/officeart/2005/8/layout/chevronAccent+Icon#1"/>
    <dgm:cxn modelId="{803DFE6D-56ED-49E4-82F7-9263E3216168}" type="presParOf" srcId="{4A259097-0D9A-49B4-9F84-08986A9054C4}" destId="{AF369EF4-8689-45CF-B634-118603D8F948}" srcOrd="1" destOrd="0" presId="urn:microsoft.com/office/officeart/2005/8/layout/chevronAccent+Ic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DAAC668-0B37-45AC-813B-CE20EFD0D542}" type="doc">
      <dgm:prSet loTypeId="urn:microsoft.com/office/officeart/2008/layout/VerticalCurvedList" loCatId="list" qsTypeId="urn:microsoft.com/office/officeart/2005/8/quickstyle/simple3" qsCatId="simple" csTypeId="urn:microsoft.com/office/officeart/2005/8/colors/accent0_1" csCatId="mainScheme" phldr="1"/>
      <dgm:spPr/>
      <dgm:t>
        <a:bodyPr/>
        <a:lstStyle/>
        <a:p>
          <a:endParaRPr lang="fr-FR"/>
        </a:p>
      </dgm:t>
    </dgm:pt>
    <dgm:pt modelId="{5932B83E-234A-4D67-8ADB-0927DB8B839D}">
      <dgm:prSet phldrT="[Texte]" custT="1"/>
      <dgm:spPr/>
      <dgm:t>
        <a:bodyPr/>
        <a:lstStyle/>
        <a:p>
          <a:r>
            <a:rPr lang="br-FR" sz="2400" b="0" dirty="0"/>
            <a:t>Introduction</a:t>
          </a:r>
          <a:endParaRPr lang="fr-FR" sz="2400" b="0" dirty="0"/>
        </a:p>
      </dgm:t>
    </dgm:pt>
    <dgm:pt modelId="{B9562855-4464-443A-A4FD-34B3D3769453}" type="parTrans" cxnId="{E230E220-E38A-430E-8C13-C53BE5E6C839}">
      <dgm:prSet/>
      <dgm:spPr/>
      <dgm:t>
        <a:bodyPr/>
        <a:lstStyle/>
        <a:p>
          <a:endParaRPr lang="fr-FR">
            <a:solidFill>
              <a:schemeClr val="tx1"/>
            </a:solidFill>
          </a:endParaRPr>
        </a:p>
      </dgm:t>
    </dgm:pt>
    <dgm:pt modelId="{14E76EB9-AAFE-4E77-8940-69B7966466A7}" type="sibTrans" cxnId="{E230E220-E38A-430E-8C13-C53BE5E6C839}">
      <dgm:prSet/>
      <dgm:spPr/>
      <dgm:t>
        <a:bodyPr/>
        <a:lstStyle/>
        <a:p>
          <a:endParaRPr lang="fr-FR">
            <a:solidFill>
              <a:schemeClr val="tx1"/>
            </a:solidFill>
          </a:endParaRPr>
        </a:p>
      </dgm:t>
    </dgm:pt>
    <dgm:pt modelId="{0520444E-6E7D-4BED-9A8E-84CA4A7E8D23}">
      <dgm:prSet phldrT="[Texte]" custT="1"/>
      <dgm:spPr/>
      <dgm:t>
        <a:bodyPr/>
        <a:lstStyle/>
        <a:p>
          <a:r>
            <a:rPr lang="fr-FR" sz="2400" b="0" dirty="0">
              <a:effectLst/>
            </a:rPr>
            <a:t>Conclusion</a:t>
          </a:r>
        </a:p>
      </dgm:t>
    </dgm:pt>
    <dgm:pt modelId="{B2BD9F51-EBA5-462E-BF01-8AD64166E304}" type="parTrans" cxnId="{0B4756E9-5EFE-4B05-9AFB-F5A8F2D3678F}">
      <dgm:prSet/>
      <dgm:spPr/>
      <dgm:t>
        <a:bodyPr/>
        <a:lstStyle/>
        <a:p>
          <a:endParaRPr lang="fr-FR">
            <a:solidFill>
              <a:schemeClr val="tx1"/>
            </a:solidFill>
          </a:endParaRPr>
        </a:p>
      </dgm:t>
    </dgm:pt>
    <dgm:pt modelId="{5B6CEA40-E835-46B8-92D2-27BD234611E8}" type="sibTrans" cxnId="{0B4756E9-5EFE-4B05-9AFB-F5A8F2D3678F}">
      <dgm:prSet/>
      <dgm:spPr/>
      <dgm:t>
        <a:bodyPr/>
        <a:lstStyle/>
        <a:p>
          <a:endParaRPr lang="fr-FR">
            <a:solidFill>
              <a:schemeClr val="tx1"/>
            </a:solidFill>
          </a:endParaRPr>
        </a:p>
      </dgm:t>
    </dgm:pt>
    <dgm:pt modelId="{2A21EB5B-64BA-457F-A45A-260C8B33562C}">
      <dgm:prSet phldrT="[Texte]"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2400" b="0" dirty="0">
              <a:effectLst/>
            </a:rPr>
            <a:t>Présentation de la Stratégie PAVICC</a:t>
          </a:r>
        </a:p>
      </dgm:t>
    </dgm:pt>
    <dgm:pt modelId="{B449AE73-78F3-498D-AF54-FBEAE8A9B3FD}" type="parTrans" cxnId="{87428195-1FD2-4985-83F6-5B77DBC1761B}">
      <dgm:prSet/>
      <dgm:spPr/>
      <dgm:t>
        <a:bodyPr/>
        <a:lstStyle/>
        <a:p>
          <a:endParaRPr lang="fr-FR"/>
        </a:p>
      </dgm:t>
    </dgm:pt>
    <dgm:pt modelId="{31B2D24A-5CF2-418E-8A4E-79FF2A749D1D}" type="sibTrans" cxnId="{87428195-1FD2-4985-83F6-5B77DBC1761B}">
      <dgm:prSet/>
      <dgm:spPr/>
      <dgm:t>
        <a:bodyPr/>
        <a:lstStyle/>
        <a:p>
          <a:endParaRPr lang="fr-FR"/>
        </a:p>
      </dgm:t>
    </dgm:pt>
    <dgm:pt modelId="{FF041F47-057E-4AAD-B2C3-25982839B7FD}" type="pres">
      <dgm:prSet presAssocID="{9DAAC668-0B37-45AC-813B-CE20EFD0D542}" presName="Name0" presStyleCnt="0">
        <dgm:presLayoutVars>
          <dgm:chMax val="7"/>
          <dgm:chPref val="7"/>
          <dgm:dir/>
        </dgm:presLayoutVars>
      </dgm:prSet>
      <dgm:spPr/>
    </dgm:pt>
    <dgm:pt modelId="{5AFCA949-3DD9-4199-B2D7-EC6D4847D588}" type="pres">
      <dgm:prSet presAssocID="{9DAAC668-0B37-45AC-813B-CE20EFD0D542}" presName="Name1" presStyleCnt="0"/>
      <dgm:spPr/>
    </dgm:pt>
    <dgm:pt modelId="{52A7ACE4-630D-4E96-B1CE-F2F0D8B48688}" type="pres">
      <dgm:prSet presAssocID="{9DAAC668-0B37-45AC-813B-CE20EFD0D542}" presName="cycle" presStyleCnt="0"/>
      <dgm:spPr/>
    </dgm:pt>
    <dgm:pt modelId="{5472581B-6CF4-4504-BA26-AEE7F7B8F98B}" type="pres">
      <dgm:prSet presAssocID="{9DAAC668-0B37-45AC-813B-CE20EFD0D542}" presName="srcNode" presStyleLbl="node1" presStyleIdx="0" presStyleCnt="3"/>
      <dgm:spPr/>
    </dgm:pt>
    <dgm:pt modelId="{B9AE1DF6-DAA1-4176-B313-0A50AAB58842}" type="pres">
      <dgm:prSet presAssocID="{9DAAC668-0B37-45AC-813B-CE20EFD0D542}" presName="conn" presStyleLbl="parChTrans1D2" presStyleIdx="0" presStyleCnt="1"/>
      <dgm:spPr/>
    </dgm:pt>
    <dgm:pt modelId="{ED60409E-2371-4F79-A52A-FB54E7EEF8D7}" type="pres">
      <dgm:prSet presAssocID="{9DAAC668-0B37-45AC-813B-CE20EFD0D542}" presName="extraNode" presStyleLbl="node1" presStyleIdx="0" presStyleCnt="3"/>
      <dgm:spPr/>
    </dgm:pt>
    <dgm:pt modelId="{26E53B25-3990-4262-9C85-DB07C2208253}" type="pres">
      <dgm:prSet presAssocID="{9DAAC668-0B37-45AC-813B-CE20EFD0D542}" presName="dstNode" presStyleLbl="node1" presStyleIdx="0" presStyleCnt="3"/>
      <dgm:spPr/>
    </dgm:pt>
    <dgm:pt modelId="{14035EFC-0571-4A75-B686-D633E636BB90}" type="pres">
      <dgm:prSet presAssocID="{5932B83E-234A-4D67-8ADB-0927DB8B839D}" presName="text_1" presStyleLbl="node1" presStyleIdx="0" presStyleCnt="3" custScaleX="98364" custScaleY="107658" custLinFactNeighborX="859">
        <dgm:presLayoutVars>
          <dgm:bulletEnabled val="1"/>
        </dgm:presLayoutVars>
      </dgm:prSet>
      <dgm:spPr>
        <a:prstGeom prst="rect">
          <a:avLst/>
        </a:prstGeom>
      </dgm:spPr>
    </dgm:pt>
    <dgm:pt modelId="{F2989C34-AF0F-4329-8400-22162B0CC7FE}" type="pres">
      <dgm:prSet presAssocID="{5932B83E-234A-4D67-8ADB-0927DB8B839D}" presName="accent_1" presStyleCnt="0"/>
      <dgm:spPr/>
    </dgm:pt>
    <dgm:pt modelId="{6D4D0826-FA8F-4380-A041-C82303569627}" type="pres">
      <dgm:prSet presAssocID="{5932B83E-234A-4D67-8ADB-0927DB8B839D}" presName="accentRepeatNode" presStyleLbl="solidFgAcc1" presStyleIdx="0" presStyleCnt="3" custScaleX="103887" custScaleY="102532" custLinFactNeighborX="2307"/>
      <dgm:spPr>
        <a:solidFill>
          <a:schemeClr val="accent4">
            <a:lumMod val="20000"/>
            <a:lumOff val="80000"/>
          </a:schemeClr>
        </a:solidFill>
      </dgm:spPr>
    </dgm:pt>
    <dgm:pt modelId="{82D96E9E-9967-438D-9819-8D7CEE930631}" type="pres">
      <dgm:prSet presAssocID="{2A21EB5B-64BA-457F-A45A-260C8B33562C}" presName="text_2" presStyleLbl="node1" presStyleIdx="1" presStyleCnt="3">
        <dgm:presLayoutVars>
          <dgm:bulletEnabled val="1"/>
        </dgm:presLayoutVars>
      </dgm:prSet>
      <dgm:spPr/>
    </dgm:pt>
    <dgm:pt modelId="{728F420F-232F-426B-BEFD-D48BEF4FA435}" type="pres">
      <dgm:prSet presAssocID="{2A21EB5B-64BA-457F-A45A-260C8B33562C}" presName="accent_2" presStyleCnt="0"/>
      <dgm:spPr/>
    </dgm:pt>
    <dgm:pt modelId="{AB53A9DD-51C1-4FE1-9E71-3CA86F22706D}" type="pres">
      <dgm:prSet presAssocID="{2A21EB5B-64BA-457F-A45A-260C8B33562C}" presName="accentRepeatNode" presStyleLbl="solidFgAcc1" presStyleIdx="1" presStyleCnt="3"/>
      <dgm:spPr>
        <a:solidFill>
          <a:schemeClr val="accent4">
            <a:lumMod val="40000"/>
            <a:lumOff val="60000"/>
          </a:schemeClr>
        </a:solidFill>
      </dgm:spPr>
    </dgm:pt>
    <dgm:pt modelId="{E8610457-AE49-45D2-8E58-79EB1A0434EF}" type="pres">
      <dgm:prSet presAssocID="{0520444E-6E7D-4BED-9A8E-84CA4A7E8D23}" presName="text_3" presStyleLbl="node1" presStyleIdx="2" presStyleCnt="3">
        <dgm:presLayoutVars>
          <dgm:bulletEnabled val="1"/>
        </dgm:presLayoutVars>
      </dgm:prSet>
      <dgm:spPr/>
    </dgm:pt>
    <dgm:pt modelId="{25DB65C7-1046-441F-9593-25C09631A386}" type="pres">
      <dgm:prSet presAssocID="{0520444E-6E7D-4BED-9A8E-84CA4A7E8D23}" presName="accent_3" presStyleCnt="0"/>
      <dgm:spPr/>
    </dgm:pt>
    <dgm:pt modelId="{D111025F-E2FB-474B-BAD3-6D9C993E4BDF}" type="pres">
      <dgm:prSet presAssocID="{0520444E-6E7D-4BED-9A8E-84CA4A7E8D23}" presName="accentRepeatNode" presStyleLbl="solidFgAcc1" presStyleIdx="2" presStyleCnt="3"/>
      <dgm:spPr>
        <a:solidFill>
          <a:schemeClr val="accent4">
            <a:lumMod val="75000"/>
          </a:schemeClr>
        </a:solidFill>
      </dgm:spPr>
    </dgm:pt>
  </dgm:ptLst>
  <dgm:cxnLst>
    <dgm:cxn modelId="{4A59DD0B-5ECB-4588-B922-24252CA24946}" type="presOf" srcId="{0520444E-6E7D-4BED-9A8E-84CA4A7E8D23}" destId="{E8610457-AE49-45D2-8E58-79EB1A0434EF}" srcOrd="0" destOrd="0" presId="urn:microsoft.com/office/officeart/2008/layout/VerticalCurvedList"/>
    <dgm:cxn modelId="{E230E220-E38A-430E-8C13-C53BE5E6C839}" srcId="{9DAAC668-0B37-45AC-813B-CE20EFD0D542}" destId="{5932B83E-234A-4D67-8ADB-0927DB8B839D}" srcOrd="0" destOrd="0" parTransId="{B9562855-4464-443A-A4FD-34B3D3769453}" sibTransId="{14E76EB9-AAFE-4E77-8940-69B7966466A7}"/>
    <dgm:cxn modelId="{AC074F3C-3C7C-4E47-94D9-2FD8AFEFB32C}" type="presOf" srcId="{9DAAC668-0B37-45AC-813B-CE20EFD0D542}" destId="{FF041F47-057E-4AAD-B2C3-25982839B7FD}" srcOrd="0" destOrd="0" presId="urn:microsoft.com/office/officeart/2008/layout/VerticalCurvedList"/>
    <dgm:cxn modelId="{8EEB7B4A-BA97-47E3-84BA-C3D143408DE9}" type="presOf" srcId="{2A21EB5B-64BA-457F-A45A-260C8B33562C}" destId="{82D96E9E-9967-438D-9819-8D7CEE930631}" srcOrd="0" destOrd="0" presId="urn:microsoft.com/office/officeart/2008/layout/VerticalCurvedList"/>
    <dgm:cxn modelId="{F78BFE91-44F5-418D-A7FE-B40C731E117C}" type="presOf" srcId="{5932B83E-234A-4D67-8ADB-0927DB8B839D}" destId="{14035EFC-0571-4A75-B686-D633E636BB90}" srcOrd="0" destOrd="0" presId="urn:microsoft.com/office/officeart/2008/layout/VerticalCurvedList"/>
    <dgm:cxn modelId="{87428195-1FD2-4985-83F6-5B77DBC1761B}" srcId="{9DAAC668-0B37-45AC-813B-CE20EFD0D542}" destId="{2A21EB5B-64BA-457F-A45A-260C8B33562C}" srcOrd="1" destOrd="0" parTransId="{B449AE73-78F3-498D-AF54-FBEAE8A9B3FD}" sibTransId="{31B2D24A-5CF2-418E-8A4E-79FF2A749D1D}"/>
    <dgm:cxn modelId="{DD45E0BD-E393-4B9B-ACC4-5286E91AEA3E}" type="presOf" srcId="{14E76EB9-AAFE-4E77-8940-69B7966466A7}" destId="{B9AE1DF6-DAA1-4176-B313-0A50AAB58842}" srcOrd="0" destOrd="0" presId="urn:microsoft.com/office/officeart/2008/layout/VerticalCurvedList"/>
    <dgm:cxn modelId="{0B4756E9-5EFE-4B05-9AFB-F5A8F2D3678F}" srcId="{9DAAC668-0B37-45AC-813B-CE20EFD0D542}" destId="{0520444E-6E7D-4BED-9A8E-84CA4A7E8D23}" srcOrd="2" destOrd="0" parTransId="{B2BD9F51-EBA5-462E-BF01-8AD64166E304}" sibTransId="{5B6CEA40-E835-46B8-92D2-27BD234611E8}"/>
    <dgm:cxn modelId="{B11C31B1-85B7-447D-BBA8-CFA6194C545C}" type="presParOf" srcId="{FF041F47-057E-4AAD-B2C3-25982839B7FD}" destId="{5AFCA949-3DD9-4199-B2D7-EC6D4847D588}" srcOrd="0" destOrd="0" presId="urn:microsoft.com/office/officeart/2008/layout/VerticalCurvedList"/>
    <dgm:cxn modelId="{C8A7B031-DAA7-4D73-A062-00BDC31FD804}" type="presParOf" srcId="{5AFCA949-3DD9-4199-B2D7-EC6D4847D588}" destId="{52A7ACE4-630D-4E96-B1CE-F2F0D8B48688}" srcOrd="0" destOrd="0" presId="urn:microsoft.com/office/officeart/2008/layout/VerticalCurvedList"/>
    <dgm:cxn modelId="{ABF36B8D-227A-4941-A430-EC16C5F6605B}" type="presParOf" srcId="{52A7ACE4-630D-4E96-B1CE-F2F0D8B48688}" destId="{5472581B-6CF4-4504-BA26-AEE7F7B8F98B}" srcOrd="0" destOrd="0" presId="urn:microsoft.com/office/officeart/2008/layout/VerticalCurvedList"/>
    <dgm:cxn modelId="{C70188A3-6B99-4D4A-BCCE-8DD4AE2BB224}" type="presParOf" srcId="{52A7ACE4-630D-4E96-B1CE-F2F0D8B48688}" destId="{B9AE1DF6-DAA1-4176-B313-0A50AAB58842}" srcOrd="1" destOrd="0" presId="urn:microsoft.com/office/officeart/2008/layout/VerticalCurvedList"/>
    <dgm:cxn modelId="{B0C66507-8B11-4D16-A524-0B99447CC10D}" type="presParOf" srcId="{52A7ACE4-630D-4E96-B1CE-F2F0D8B48688}" destId="{ED60409E-2371-4F79-A52A-FB54E7EEF8D7}" srcOrd="2" destOrd="0" presId="urn:microsoft.com/office/officeart/2008/layout/VerticalCurvedList"/>
    <dgm:cxn modelId="{0CAA7005-F113-45C7-A132-73A818AA5DC9}" type="presParOf" srcId="{52A7ACE4-630D-4E96-B1CE-F2F0D8B48688}" destId="{26E53B25-3990-4262-9C85-DB07C2208253}" srcOrd="3" destOrd="0" presId="urn:microsoft.com/office/officeart/2008/layout/VerticalCurvedList"/>
    <dgm:cxn modelId="{ABAF0691-6EEA-4225-9F1C-76DAF7D27A82}" type="presParOf" srcId="{5AFCA949-3DD9-4199-B2D7-EC6D4847D588}" destId="{14035EFC-0571-4A75-B686-D633E636BB90}" srcOrd="1" destOrd="0" presId="urn:microsoft.com/office/officeart/2008/layout/VerticalCurvedList"/>
    <dgm:cxn modelId="{CD3AE8A4-F1D0-47EE-B148-658C00267ED5}" type="presParOf" srcId="{5AFCA949-3DD9-4199-B2D7-EC6D4847D588}" destId="{F2989C34-AF0F-4329-8400-22162B0CC7FE}" srcOrd="2" destOrd="0" presId="urn:microsoft.com/office/officeart/2008/layout/VerticalCurvedList"/>
    <dgm:cxn modelId="{D86E844A-3C9D-4DB7-9194-47384D3228CA}" type="presParOf" srcId="{F2989C34-AF0F-4329-8400-22162B0CC7FE}" destId="{6D4D0826-FA8F-4380-A041-C82303569627}" srcOrd="0" destOrd="0" presId="urn:microsoft.com/office/officeart/2008/layout/VerticalCurvedList"/>
    <dgm:cxn modelId="{F609E745-94FB-420F-A7C8-DAE657F4E112}" type="presParOf" srcId="{5AFCA949-3DD9-4199-B2D7-EC6D4847D588}" destId="{82D96E9E-9967-438D-9819-8D7CEE930631}" srcOrd="3" destOrd="0" presId="urn:microsoft.com/office/officeart/2008/layout/VerticalCurvedList"/>
    <dgm:cxn modelId="{55796B4E-4DE7-4259-88E6-819C568C6102}" type="presParOf" srcId="{5AFCA949-3DD9-4199-B2D7-EC6D4847D588}" destId="{728F420F-232F-426B-BEFD-D48BEF4FA435}" srcOrd="4" destOrd="0" presId="urn:microsoft.com/office/officeart/2008/layout/VerticalCurvedList"/>
    <dgm:cxn modelId="{5F957EB9-44EB-4739-9BBD-67C157273B7C}" type="presParOf" srcId="{728F420F-232F-426B-BEFD-D48BEF4FA435}" destId="{AB53A9DD-51C1-4FE1-9E71-3CA86F22706D}" srcOrd="0" destOrd="0" presId="urn:microsoft.com/office/officeart/2008/layout/VerticalCurvedList"/>
    <dgm:cxn modelId="{40EF5218-1F8E-4A9B-8D32-0A600680686C}" type="presParOf" srcId="{5AFCA949-3DD9-4199-B2D7-EC6D4847D588}" destId="{E8610457-AE49-45D2-8E58-79EB1A0434EF}" srcOrd="5" destOrd="0" presId="urn:microsoft.com/office/officeart/2008/layout/VerticalCurvedList"/>
    <dgm:cxn modelId="{25F8C5E0-81BD-411F-9609-9771B311A576}" type="presParOf" srcId="{5AFCA949-3DD9-4199-B2D7-EC6D4847D588}" destId="{25DB65C7-1046-441F-9593-25C09631A386}" srcOrd="6" destOrd="0" presId="urn:microsoft.com/office/officeart/2008/layout/VerticalCurvedList"/>
    <dgm:cxn modelId="{4576B983-625D-4C03-8A0C-BA942A60F181}" type="presParOf" srcId="{25DB65C7-1046-441F-9593-25C09631A386}" destId="{D111025F-E2FB-474B-BAD3-6D9C993E4BDF}"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E7C1FA-EFCD-4A9D-BAEC-75C2A477876D}">
      <dsp:nvSpPr>
        <dsp:cNvPr id="0" name=""/>
        <dsp:cNvSpPr/>
      </dsp:nvSpPr>
      <dsp:spPr>
        <a:xfrm>
          <a:off x="0" y="325047"/>
          <a:ext cx="4222004" cy="1018366"/>
        </a:xfrm>
        <a:prstGeom prst="homePlate">
          <a:avLst/>
        </a:prstGeom>
        <a:no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985D6D0-6BD1-4FBB-BBBF-3DFF7EEA6E12}">
      <dsp:nvSpPr>
        <dsp:cNvPr id="0" name=""/>
        <dsp:cNvSpPr/>
      </dsp:nvSpPr>
      <dsp:spPr>
        <a:xfrm>
          <a:off x="0" y="-7431"/>
          <a:ext cx="4870040" cy="2169283"/>
        </a:xfrm>
        <a:prstGeom prst="roundRect">
          <a:avLst>
            <a:gd name="adj" fmla="val 10000"/>
          </a:avLst>
        </a:prstGeom>
        <a:solidFill>
          <a:schemeClr val="lt1">
            <a:alpha val="90000"/>
            <a:hueOff val="0"/>
            <a:satOff val="0"/>
            <a:lumOff val="0"/>
            <a:alphaOff val="0"/>
          </a:schemeClr>
        </a:solidFill>
        <a:ln w="15875" cap="flat" cmpd="sng" algn="ctr">
          <a:solidFill>
            <a:schemeClr val="accent4"/>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l" defTabSz="800100">
            <a:lnSpc>
              <a:spcPct val="150000"/>
            </a:lnSpc>
            <a:spcBef>
              <a:spcPct val="0"/>
            </a:spcBef>
            <a:spcAft>
              <a:spcPct val="35000"/>
            </a:spcAft>
            <a:buNone/>
          </a:pPr>
          <a:r>
            <a:rPr lang="fr-FR" sz="1800" b="0" i="1" kern="1200" dirty="0">
              <a:latin typeface="Open Sans" pitchFamily="2" charset="0"/>
              <a:ea typeface="Open Sans" pitchFamily="2" charset="0"/>
              <a:cs typeface="Open Sans" pitchFamily="2" charset="0"/>
            </a:rPr>
            <a:t>PRESENTATION DE LA STRATEGIE D’INTERVENTION DU PROGRAMME D’ADAPTATION DES VILLES AUX CHANGEMENTS CLIMATIQUES (PAVICC)</a:t>
          </a:r>
        </a:p>
      </dsp:txBody>
      <dsp:txXfrm>
        <a:off x="63536" y="56105"/>
        <a:ext cx="4742968" cy="2042211"/>
      </dsp:txXfrm>
    </dsp:sp>
    <dsp:sp modelId="{55C4A325-A445-4FDB-BC4C-E3FD67A86776}">
      <dsp:nvSpPr>
        <dsp:cNvPr id="0" name=""/>
        <dsp:cNvSpPr/>
      </dsp:nvSpPr>
      <dsp:spPr>
        <a:xfrm>
          <a:off x="5285296" y="521681"/>
          <a:ext cx="2417685" cy="971918"/>
        </a:xfrm>
        <a:prstGeom prst="chevron">
          <a:avLst>
            <a:gd name="adj" fmla="val 4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369EF4-8689-45CF-B634-118603D8F948}">
      <dsp:nvSpPr>
        <dsp:cNvPr id="0" name=""/>
        <dsp:cNvSpPr/>
      </dsp:nvSpPr>
      <dsp:spPr>
        <a:xfrm>
          <a:off x="5722624" y="1007640"/>
          <a:ext cx="2126246" cy="971918"/>
        </a:xfrm>
        <a:prstGeom prst="roundRect">
          <a:avLst>
            <a:gd name="adj" fmla="val 10000"/>
          </a:avLst>
        </a:prstGeom>
        <a:solidFill>
          <a:schemeClr val="lt1">
            <a:alpha val="90000"/>
            <a:hueOff val="0"/>
            <a:satOff val="0"/>
            <a:lumOff val="0"/>
            <a:alphaOff val="0"/>
          </a:schemeClr>
        </a:solidFill>
        <a:ln w="15875" cap="flat" cmpd="sng" algn="ctr">
          <a:solidFill>
            <a:schemeClr val="accent4"/>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150000"/>
            </a:lnSpc>
            <a:spcBef>
              <a:spcPct val="0"/>
            </a:spcBef>
            <a:spcAft>
              <a:spcPct val="35000"/>
            </a:spcAft>
            <a:buNone/>
          </a:pPr>
          <a:r>
            <a:rPr lang="fr-FR" sz="2000" b="0" i="0" kern="1200" dirty="0">
              <a:latin typeface="Century Schoolbook" panose="02040604050505020304" pitchFamily="18" charset="0"/>
              <a:cs typeface="Times New Roman" panose="02020603050405020304" pitchFamily="18" charset="0"/>
            </a:rPr>
            <a:t>16 Août 2022</a:t>
          </a:r>
        </a:p>
      </dsp:txBody>
      <dsp:txXfrm>
        <a:off x="5751091" y="1036107"/>
        <a:ext cx="2069312" cy="9149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AE1DF6-DAA1-4176-B313-0A50AAB58842}">
      <dsp:nvSpPr>
        <dsp:cNvPr id="0" name=""/>
        <dsp:cNvSpPr/>
      </dsp:nvSpPr>
      <dsp:spPr>
        <a:xfrm>
          <a:off x="-6335102" y="-971459"/>
          <a:ext cx="7559542" cy="7559542"/>
        </a:xfrm>
        <a:prstGeom prst="blockArc">
          <a:avLst>
            <a:gd name="adj1" fmla="val 18900000"/>
            <a:gd name="adj2" fmla="val 2700000"/>
            <a:gd name="adj3" fmla="val 286"/>
          </a:avLst>
        </a:prstGeom>
        <a:noFill/>
        <a:ln w="15875"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035EFC-0571-4A75-B686-D633E636BB90}">
      <dsp:nvSpPr>
        <dsp:cNvPr id="0" name=""/>
        <dsp:cNvSpPr/>
      </dsp:nvSpPr>
      <dsp:spPr>
        <a:xfrm>
          <a:off x="895993" y="518650"/>
          <a:ext cx="6027430" cy="1209349"/>
        </a:xfrm>
        <a:prstGeom prst="rect">
          <a:avLst/>
        </a:prstGeom>
        <a:gradFill rotWithShape="0">
          <a:gsLst>
            <a:gs pos="0">
              <a:schemeClr val="lt1">
                <a:hueOff val="0"/>
                <a:satOff val="0"/>
                <a:lumOff val="0"/>
                <a:alphaOff val="0"/>
                <a:tint val="65000"/>
                <a:shade val="92000"/>
                <a:satMod val="130000"/>
              </a:schemeClr>
            </a:gs>
            <a:gs pos="45000">
              <a:schemeClr val="lt1">
                <a:hueOff val="0"/>
                <a:satOff val="0"/>
                <a:lumOff val="0"/>
                <a:alphaOff val="0"/>
                <a:tint val="60000"/>
                <a:shade val="99000"/>
                <a:satMod val="120000"/>
              </a:schemeClr>
            </a:gs>
            <a:gs pos="100000">
              <a:schemeClr val="l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91639" tIns="60960" rIns="60960" bIns="60960" numCol="1" spcCol="1270" anchor="ctr" anchorCtr="0">
          <a:noAutofit/>
        </a:bodyPr>
        <a:lstStyle/>
        <a:p>
          <a:pPr marL="0" lvl="0" indent="0" algn="l" defTabSz="1066800">
            <a:lnSpc>
              <a:spcPct val="90000"/>
            </a:lnSpc>
            <a:spcBef>
              <a:spcPct val="0"/>
            </a:spcBef>
            <a:spcAft>
              <a:spcPct val="35000"/>
            </a:spcAft>
            <a:buNone/>
          </a:pPr>
          <a:r>
            <a:rPr lang="br-FR" sz="2400" b="0" kern="1200" dirty="0"/>
            <a:t>Introduction</a:t>
          </a:r>
          <a:endParaRPr lang="fr-FR" sz="2400" b="0" kern="1200" dirty="0"/>
        </a:p>
      </dsp:txBody>
      <dsp:txXfrm>
        <a:off x="895993" y="518650"/>
        <a:ext cx="6027430" cy="1209349"/>
      </dsp:txXfrm>
    </dsp:sp>
    <dsp:sp modelId="{6D4D0826-FA8F-4380-A041-C82303569627}">
      <dsp:nvSpPr>
        <dsp:cNvPr id="0" name=""/>
        <dsp:cNvSpPr/>
      </dsp:nvSpPr>
      <dsp:spPr>
        <a:xfrm>
          <a:off x="96258" y="403470"/>
          <a:ext cx="1458735" cy="1439709"/>
        </a:xfrm>
        <a:prstGeom prst="ellipse">
          <a:avLst/>
        </a:prstGeom>
        <a:solidFill>
          <a:schemeClr val="accent4">
            <a:lumMod val="20000"/>
            <a:lumOff val="80000"/>
          </a:schemeClr>
        </a:solidFill>
        <a:ln w="12700" cap="flat" cmpd="sng" algn="ctr">
          <a:solidFill>
            <a:schemeClr val="dk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82D96E9E-9967-438D-9819-8D7CEE930631}">
      <dsp:nvSpPr>
        <dsp:cNvPr id="0" name=""/>
        <dsp:cNvSpPr/>
      </dsp:nvSpPr>
      <dsp:spPr>
        <a:xfrm>
          <a:off x="1201560" y="2246649"/>
          <a:ext cx="5719350" cy="1123324"/>
        </a:xfrm>
        <a:prstGeom prst="rect">
          <a:avLst/>
        </a:prstGeom>
        <a:gradFill rotWithShape="0">
          <a:gsLst>
            <a:gs pos="0">
              <a:schemeClr val="lt1">
                <a:hueOff val="0"/>
                <a:satOff val="0"/>
                <a:lumOff val="0"/>
                <a:alphaOff val="0"/>
                <a:tint val="65000"/>
                <a:shade val="92000"/>
                <a:satMod val="130000"/>
              </a:schemeClr>
            </a:gs>
            <a:gs pos="45000">
              <a:schemeClr val="lt1">
                <a:hueOff val="0"/>
                <a:satOff val="0"/>
                <a:lumOff val="0"/>
                <a:alphaOff val="0"/>
                <a:tint val="60000"/>
                <a:shade val="99000"/>
                <a:satMod val="120000"/>
              </a:schemeClr>
            </a:gs>
            <a:gs pos="100000">
              <a:schemeClr val="l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91639" tIns="60960" rIns="60960" bIns="6096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fr-FR" sz="2400" b="0" kern="1200" dirty="0">
              <a:effectLst/>
            </a:rPr>
            <a:t>Présentation de la Stratégie PAVICC</a:t>
          </a:r>
        </a:p>
      </dsp:txBody>
      <dsp:txXfrm>
        <a:off x="1201560" y="2246649"/>
        <a:ext cx="5719350" cy="1123324"/>
      </dsp:txXfrm>
    </dsp:sp>
    <dsp:sp modelId="{AB53A9DD-51C1-4FE1-9E71-3CA86F22706D}">
      <dsp:nvSpPr>
        <dsp:cNvPr id="0" name=""/>
        <dsp:cNvSpPr/>
      </dsp:nvSpPr>
      <dsp:spPr>
        <a:xfrm>
          <a:off x="499482" y="2106234"/>
          <a:ext cx="1404156" cy="1404156"/>
        </a:xfrm>
        <a:prstGeom prst="ellipse">
          <a:avLst/>
        </a:prstGeom>
        <a:solidFill>
          <a:schemeClr val="accent4">
            <a:lumMod val="40000"/>
            <a:lumOff val="60000"/>
          </a:schemeClr>
        </a:solidFill>
        <a:ln w="12700" cap="flat" cmpd="sng" algn="ctr">
          <a:solidFill>
            <a:schemeClr val="dk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E8610457-AE49-45D2-8E58-79EB1A0434EF}">
      <dsp:nvSpPr>
        <dsp:cNvPr id="0" name=""/>
        <dsp:cNvSpPr/>
      </dsp:nvSpPr>
      <dsp:spPr>
        <a:xfrm>
          <a:off x="793232" y="3931636"/>
          <a:ext cx="6127679" cy="1123324"/>
        </a:xfrm>
        <a:prstGeom prst="rect">
          <a:avLst/>
        </a:prstGeom>
        <a:gradFill rotWithShape="0">
          <a:gsLst>
            <a:gs pos="0">
              <a:schemeClr val="lt1">
                <a:hueOff val="0"/>
                <a:satOff val="0"/>
                <a:lumOff val="0"/>
                <a:alphaOff val="0"/>
                <a:tint val="65000"/>
                <a:shade val="92000"/>
                <a:satMod val="130000"/>
              </a:schemeClr>
            </a:gs>
            <a:gs pos="45000">
              <a:schemeClr val="lt1">
                <a:hueOff val="0"/>
                <a:satOff val="0"/>
                <a:lumOff val="0"/>
                <a:alphaOff val="0"/>
                <a:tint val="60000"/>
                <a:shade val="99000"/>
                <a:satMod val="120000"/>
              </a:schemeClr>
            </a:gs>
            <a:gs pos="100000">
              <a:schemeClr val="l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91639" tIns="60960" rIns="60960" bIns="60960" numCol="1" spcCol="1270" anchor="ctr" anchorCtr="0">
          <a:noAutofit/>
        </a:bodyPr>
        <a:lstStyle/>
        <a:p>
          <a:pPr marL="0" lvl="0" indent="0" algn="l" defTabSz="1066800">
            <a:lnSpc>
              <a:spcPct val="90000"/>
            </a:lnSpc>
            <a:spcBef>
              <a:spcPct val="0"/>
            </a:spcBef>
            <a:spcAft>
              <a:spcPct val="35000"/>
            </a:spcAft>
            <a:buNone/>
          </a:pPr>
          <a:r>
            <a:rPr lang="fr-FR" sz="2400" b="0" kern="1200" dirty="0">
              <a:effectLst/>
            </a:rPr>
            <a:t>Conclusion</a:t>
          </a:r>
        </a:p>
      </dsp:txBody>
      <dsp:txXfrm>
        <a:off x="793232" y="3931636"/>
        <a:ext cx="6127679" cy="1123324"/>
      </dsp:txXfrm>
    </dsp:sp>
    <dsp:sp modelId="{D111025F-E2FB-474B-BAD3-6D9C993E4BDF}">
      <dsp:nvSpPr>
        <dsp:cNvPr id="0" name=""/>
        <dsp:cNvSpPr/>
      </dsp:nvSpPr>
      <dsp:spPr>
        <a:xfrm>
          <a:off x="91154" y="3791221"/>
          <a:ext cx="1404156" cy="1404156"/>
        </a:xfrm>
        <a:prstGeom prst="ellipse">
          <a:avLst/>
        </a:prstGeom>
        <a:solidFill>
          <a:schemeClr val="accent4">
            <a:lumMod val="75000"/>
          </a:schemeClr>
        </a:solidFill>
        <a:ln w="12700" cap="flat" cmpd="sng" algn="ctr">
          <a:solidFill>
            <a:schemeClr val="dk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Accent+Icon#1">
  <dgm:title val="Processus accentué en chevrons"/>
  <dgm:desc val="Permet d’afficher les étapes séquentielles d’une tâche, d’un processus ou d’un flux de travail, ou de mettre l’accent sur un mouvement ou une direction. Utilisation optimale avec des textes Niveau 1 et 2 au minimum."/>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fr-FR"/>
          </a:p>
        </p:txBody>
      </p:sp>
      <p:sp>
        <p:nvSpPr>
          <p:cNvPr id="3" name="Espace réservé de la date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3655251B-0D0E-4243-99A6-D89FA458B30E}" type="datetimeFigureOut">
              <a:rPr lang="fr-FR" smtClean="0"/>
              <a:t>16/08/2022</a:t>
            </a:fld>
            <a:endParaRPr lang="fr-FR"/>
          </a:p>
        </p:txBody>
      </p:sp>
      <p:sp>
        <p:nvSpPr>
          <p:cNvPr id="4" name="Espace réservé du pied de page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fr-FR"/>
          </a:p>
        </p:txBody>
      </p:sp>
      <p:sp>
        <p:nvSpPr>
          <p:cNvPr id="5" name="Espace réservé du numéro de diapositive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76616606-7E17-47C8-A84D-D768BEF9E096}" type="slidenum">
              <a:rPr lang="fr-FR" smtClean="0"/>
              <a:t>‹N°›</a:t>
            </a:fld>
            <a:endParaRPr lang="fr-FR"/>
          </a:p>
        </p:txBody>
      </p:sp>
    </p:spTree>
    <p:extLst>
      <p:ext uri="{BB962C8B-B14F-4D97-AF65-F5344CB8AC3E}">
        <p14:creationId xmlns:p14="http://schemas.microsoft.com/office/powerpoint/2010/main" val="330727269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fr-FR"/>
          </a:p>
        </p:txBody>
      </p:sp>
      <p:sp>
        <p:nvSpPr>
          <p:cNvPr id="3" name="Espace réservé de la date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CF5DF2F3-945E-4CBE-8056-3F141564FCF3}" type="datetimeFigureOut">
              <a:rPr lang="fr-FR" smtClean="0"/>
              <a:t>16/08/2022</a:t>
            </a:fld>
            <a:endParaRPr lang="fr-FR"/>
          </a:p>
        </p:txBody>
      </p:sp>
      <p:sp>
        <p:nvSpPr>
          <p:cNvPr id="4" name="Espace réservé de l'image des diapositives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fr-FR"/>
          </a:p>
        </p:txBody>
      </p:sp>
      <p:sp>
        <p:nvSpPr>
          <p:cNvPr id="5" name="Espace réservé des commentaires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4002B43D-B101-44AB-B88E-27FA19553EB3}" type="slidenum">
              <a:rPr lang="fr-FR" smtClean="0"/>
              <a:t>‹N°›</a:t>
            </a:fld>
            <a:endParaRPr lang="fr-FR"/>
          </a:p>
        </p:txBody>
      </p:sp>
    </p:spTree>
    <p:extLst>
      <p:ext uri="{BB962C8B-B14F-4D97-AF65-F5344CB8AC3E}">
        <p14:creationId xmlns:p14="http://schemas.microsoft.com/office/powerpoint/2010/main" val="110026389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002B43D-B101-44AB-B88E-27FA19553EB3}" type="slidenum">
              <a:rPr lang="fr-FR" smtClean="0"/>
              <a:t>1</a:t>
            </a:fld>
            <a:endParaRPr lang="fr-FR"/>
          </a:p>
        </p:txBody>
      </p:sp>
    </p:spTree>
    <p:extLst>
      <p:ext uri="{BB962C8B-B14F-4D97-AF65-F5344CB8AC3E}">
        <p14:creationId xmlns:p14="http://schemas.microsoft.com/office/powerpoint/2010/main" val="2127404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just"/>
            <a:endParaRPr lang="fr-FR" dirty="0"/>
          </a:p>
        </p:txBody>
      </p:sp>
      <p:sp>
        <p:nvSpPr>
          <p:cNvPr id="4" name="Espace réservé du numéro de diapositive 3"/>
          <p:cNvSpPr>
            <a:spLocks noGrp="1"/>
          </p:cNvSpPr>
          <p:nvPr>
            <p:ph type="sldNum" sz="quarter" idx="10"/>
          </p:nvPr>
        </p:nvSpPr>
        <p:spPr/>
        <p:txBody>
          <a:bodyPr/>
          <a:lstStyle/>
          <a:p>
            <a:pPr defTabSz="966612">
              <a:defRPr/>
            </a:pPr>
            <a:fld id="{4002B43D-B101-44AB-B88E-27FA19553EB3}" type="slidenum">
              <a:rPr lang="fr-FR">
                <a:solidFill>
                  <a:prstClr val="black"/>
                </a:solidFill>
                <a:latin typeface="Calibri"/>
              </a:rPr>
              <a:pPr defTabSz="966612">
                <a:defRPr/>
              </a:pPr>
              <a:t>10</a:t>
            </a:fld>
            <a:endParaRPr lang="fr-FR">
              <a:solidFill>
                <a:prstClr val="black"/>
              </a:solidFill>
              <a:latin typeface="Calibri"/>
            </a:endParaRPr>
          </a:p>
        </p:txBody>
      </p:sp>
    </p:spTree>
    <p:extLst>
      <p:ext uri="{BB962C8B-B14F-4D97-AF65-F5344CB8AC3E}">
        <p14:creationId xmlns:p14="http://schemas.microsoft.com/office/powerpoint/2010/main" val="3411811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kern="1200" dirty="0">
                <a:solidFill>
                  <a:schemeClr val="tx1"/>
                </a:solidFill>
                <a:effectLst/>
                <a:latin typeface="+mn-lt"/>
                <a:ea typeface="+mn-ea"/>
                <a:cs typeface="+mn-cs"/>
              </a:rPr>
              <a:t>PRINCIPES DIRECTEURS DU PROJET: anticiper, rattraper, changer, ce qui implique→ </a:t>
            </a:r>
          </a:p>
          <a:p>
            <a:r>
              <a:rPr lang="fr-FR" sz="1200" b="1" kern="1200" dirty="0">
                <a:solidFill>
                  <a:schemeClr val="tx1"/>
                </a:solidFill>
                <a:effectLst/>
                <a:latin typeface="+mn-lt"/>
                <a:ea typeface="+mn-ea"/>
                <a:cs typeface="+mn-cs"/>
              </a:rPr>
              <a:t>→R</a:t>
            </a:r>
            <a:r>
              <a:rPr lang="fr-FR" sz="1200" kern="1200" dirty="0">
                <a:solidFill>
                  <a:schemeClr val="tx1"/>
                </a:solidFill>
                <a:effectLst/>
                <a:latin typeface="+mn-lt"/>
                <a:ea typeface="+mn-ea"/>
                <a:cs typeface="+mn-cs"/>
              </a:rPr>
              <a:t>ENFORCEMENT DE </a:t>
            </a:r>
            <a:r>
              <a:rPr lang="fr-FR" sz="1200" b="1" kern="1200" dirty="0">
                <a:solidFill>
                  <a:schemeClr val="tx1"/>
                </a:solidFill>
                <a:effectLst/>
                <a:latin typeface="+mn-lt"/>
                <a:ea typeface="+mn-ea"/>
                <a:cs typeface="+mn-cs"/>
              </a:rPr>
              <a:t>C</a:t>
            </a:r>
            <a:r>
              <a:rPr lang="fr-FR" sz="1200" kern="1200" dirty="0">
                <a:solidFill>
                  <a:schemeClr val="tx1"/>
                </a:solidFill>
                <a:effectLst/>
                <a:latin typeface="+mn-lt"/>
                <a:ea typeface="+mn-ea"/>
                <a:cs typeface="+mn-cs"/>
              </a:rPr>
              <a:t>APACITES ET CONDUITE DU CHANGEMENT</a:t>
            </a:r>
          </a:p>
          <a:p>
            <a:r>
              <a:rPr lang="fr-FR" sz="1200" b="1" i="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Axe 1 : Amélioration de l'entretien</a:t>
            </a:r>
          </a:p>
          <a:p>
            <a:r>
              <a:rPr lang="fr-FR" sz="1200" kern="1200" dirty="0">
                <a:solidFill>
                  <a:schemeClr val="tx1"/>
                </a:solidFill>
                <a:effectLst/>
                <a:latin typeface="+mn-lt"/>
                <a:ea typeface="+mn-ea"/>
                <a:cs typeface="+mn-cs"/>
              </a:rPr>
              <a:t>491 967 750</a:t>
            </a:r>
          </a:p>
          <a:p>
            <a:r>
              <a:rPr lang="fr-FR" sz="1200" kern="1200" dirty="0">
                <a:solidFill>
                  <a:schemeClr val="tx1"/>
                </a:solidFill>
                <a:effectLst/>
                <a:latin typeface="+mn-lt"/>
                <a:ea typeface="+mn-ea"/>
                <a:cs typeface="+mn-cs"/>
              </a:rPr>
              <a:t>Axe 2 : Contrôle de l'urbanisation</a:t>
            </a:r>
          </a:p>
          <a:p>
            <a:r>
              <a:rPr lang="fr-FR" sz="1200" kern="1200" dirty="0">
                <a:solidFill>
                  <a:schemeClr val="tx1"/>
                </a:solidFill>
                <a:effectLst/>
                <a:latin typeface="+mn-lt"/>
                <a:ea typeface="+mn-ea"/>
                <a:cs typeface="+mn-cs"/>
              </a:rPr>
              <a:t>557 563 450</a:t>
            </a:r>
          </a:p>
          <a:p>
            <a:r>
              <a:rPr lang="fr-FR" sz="1200" kern="1200" dirty="0">
                <a:solidFill>
                  <a:schemeClr val="tx1"/>
                </a:solidFill>
                <a:effectLst/>
                <a:latin typeface="+mn-lt"/>
                <a:ea typeface="+mn-ea"/>
                <a:cs typeface="+mn-cs"/>
              </a:rPr>
              <a:t>Axe 3 : Amélioration de la gouvernance</a:t>
            </a:r>
          </a:p>
          <a:p>
            <a:r>
              <a:rPr lang="fr-FR" sz="1200" kern="1200" dirty="0">
                <a:solidFill>
                  <a:schemeClr val="tx1"/>
                </a:solidFill>
                <a:effectLst/>
                <a:latin typeface="+mn-lt"/>
                <a:ea typeface="+mn-ea"/>
                <a:cs typeface="+mn-cs"/>
              </a:rPr>
              <a:t>787 148 400</a:t>
            </a:r>
          </a:p>
          <a:p>
            <a:r>
              <a:rPr lang="fr-FR" sz="1200" kern="1200" dirty="0">
                <a:solidFill>
                  <a:schemeClr val="tx1"/>
                </a:solidFill>
                <a:effectLst/>
                <a:latin typeface="+mn-lt"/>
                <a:ea typeface="+mn-ea"/>
                <a:cs typeface="+mn-cs"/>
              </a:rPr>
              <a:t>Assistance Technique (AT locaux, juniors/séniors)</a:t>
            </a:r>
          </a:p>
          <a:p>
            <a:r>
              <a:rPr lang="fr-FR" sz="1200" kern="1200" dirty="0">
                <a:solidFill>
                  <a:schemeClr val="tx1"/>
                </a:solidFill>
                <a:effectLst/>
                <a:latin typeface="+mn-lt"/>
                <a:ea typeface="+mn-ea"/>
                <a:cs typeface="+mn-cs"/>
              </a:rPr>
              <a:t>918 339 800</a:t>
            </a:r>
          </a:p>
          <a:p>
            <a:r>
              <a:rPr lang="fr-FR" sz="1200" b="1" kern="1200" dirty="0">
                <a:solidFill>
                  <a:schemeClr val="tx1"/>
                </a:solidFill>
                <a:effectLst/>
                <a:latin typeface="+mn-lt"/>
                <a:ea typeface="+mn-ea"/>
                <a:cs typeface="+mn-cs"/>
              </a:rPr>
              <a:t>TOTAL RC</a:t>
            </a:r>
            <a:endParaRPr lang="fr-FR" sz="1200" kern="1200" dirty="0">
              <a:solidFill>
                <a:schemeClr val="tx1"/>
              </a:solidFill>
              <a:effectLst/>
              <a:latin typeface="+mn-lt"/>
              <a:ea typeface="+mn-ea"/>
              <a:cs typeface="+mn-cs"/>
            </a:endParaRPr>
          </a:p>
          <a:p>
            <a:r>
              <a:rPr lang="fr-FR" sz="1200" b="1" i="1" kern="1200" dirty="0">
                <a:solidFill>
                  <a:schemeClr val="tx1"/>
                </a:solidFill>
                <a:effectLst/>
                <a:latin typeface="+mn-lt"/>
                <a:ea typeface="+mn-ea"/>
                <a:cs typeface="+mn-cs"/>
              </a:rPr>
              <a:t>2 755 019 400</a:t>
            </a:r>
            <a:endParaRPr lang="fr-FR" sz="1200" kern="1200" dirty="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5"/>
          </p:nvPr>
        </p:nvSpPr>
        <p:spPr/>
        <p:txBody>
          <a:bodyPr/>
          <a:lstStyle/>
          <a:p>
            <a:fld id="{E18AEB6A-91C2-44F5-8D95-0AEE16DC4650}" type="slidenum">
              <a:rPr lang="fr-FR" smtClean="0"/>
              <a:t>11</a:t>
            </a:fld>
            <a:endParaRPr lang="fr-FR"/>
          </a:p>
        </p:txBody>
      </p:sp>
    </p:spTree>
    <p:extLst>
      <p:ext uri="{BB962C8B-B14F-4D97-AF65-F5344CB8AC3E}">
        <p14:creationId xmlns:p14="http://schemas.microsoft.com/office/powerpoint/2010/main" val="32977290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La planification urbaine stratégique sur les différents territoires concernés permettra de doter les communes du projet de documents de planification urbaine fiables en conformité avec la réglementation en vigueur</a:t>
            </a:r>
          </a:p>
          <a:p>
            <a:r>
              <a:rPr lang="fr-FR" dirty="0"/>
              <a:t>- un SDAU pour Bohicon et Abomey</a:t>
            </a:r>
          </a:p>
          <a:p>
            <a:r>
              <a:rPr lang="fr-FR" dirty="0"/>
              <a:t>- un PDC complet pour </a:t>
            </a:r>
            <a:r>
              <a:rPr lang="fr-FR" dirty="0" err="1"/>
              <a:t>Comè</a:t>
            </a:r>
            <a:r>
              <a:rPr lang="fr-FR" dirty="0"/>
              <a:t> (donc un SDAC comme document de cadrage).</a:t>
            </a:r>
          </a:p>
          <a:p>
            <a:r>
              <a:rPr lang="fr-FR" dirty="0"/>
              <a:t>Les Plans Directeurs d'Urbanisme (PDU), avec un règlement d'occupation des sols</a:t>
            </a:r>
          </a:p>
          <a:p>
            <a:r>
              <a:rPr lang="fr-FR" dirty="0"/>
              <a:t>et les Plans de Développement Economique et Social (PDES) ne seront réalisés dans</a:t>
            </a:r>
          </a:p>
          <a:p>
            <a:r>
              <a:rPr lang="fr-FR" dirty="0"/>
              <a:t>le cadre du PAVICC que pour les villes bénéficiaires</a:t>
            </a:r>
          </a:p>
          <a:p>
            <a:r>
              <a:rPr lang="fr-FR" dirty="0"/>
              <a:t> Pour un montant total de: </a:t>
            </a:r>
          </a:p>
          <a:p>
            <a:r>
              <a:rPr lang="fr-FR" b="1" dirty="0"/>
              <a:t>1 311 914 000</a:t>
            </a:r>
          </a:p>
          <a:p>
            <a:endParaRPr lang="fr-FR" dirty="0"/>
          </a:p>
        </p:txBody>
      </p:sp>
      <p:sp>
        <p:nvSpPr>
          <p:cNvPr id="4" name="Espace réservé du numéro de diapositive 3"/>
          <p:cNvSpPr>
            <a:spLocks noGrp="1"/>
          </p:cNvSpPr>
          <p:nvPr>
            <p:ph type="sldNum" sz="quarter" idx="5"/>
          </p:nvPr>
        </p:nvSpPr>
        <p:spPr/>
        <p:txBody>
          <a:bodyPr/>
          <a:lstStyle/>
          <a:p>
            <a:fld id="{E18AEB6A-91C2-44F5-8D95-0AEE16DC4650}" type="slidenum">
              <a:rPr lang="fr-FR" smtClean="0"/>
              <a:t>13</a:t>
            </a:fld>
            <a:endParaRPr lang="fr-FR"/>
          </a:p>
        </p:txBody>
      </p:sp>
    </p:spTree>
    <p:extLst>
      <p:ext uri="{BB962C8B-B14F-4D97-AF65-F5344CB8AC3E}">
        <p14:creationId xmlns:p14="http://schemas.microsoft.com/office/powerpoint/2010/main" val="32430891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Une approche intégrée du projet</a:t>
            </a:r>
          </a:p>
          <a:p>
            <a:r>
              <a:rPr lang="fr-FR" sz="1200" i="1" kern="1200" dirty="0">
                <a:solidFill>
                  <a:schemeClr val="tx1"/>
                </a:solidFill>
                <a:effectLst/>
                <a:latin typeface="+mn-lt"/>
                <a:ea typeface="+mn-ea"/>
                <a:cs typeface="+mn-cs"/>
              </a:rPr>
              <a:t>-Concentration spatiale des actions sectorielles.</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Cohérence spatiale : pas de saupoudrage sur le territoire, mais des actions dans plusieurs secteurs sur un territoire donné qui permettra de bonifier les impacts attendus, et de créer une vraie synergie entre les différentes actions. Ainsi, il sera identifié une infrastructure ayant des impacts directs sur la réduction des effets climatiques (inondations, enclavement, érosion…), et des actions connexes et complémentaires à l'aménagement de cette infrastructure. Par exemple, nous aurons : (i) un collecteur qui traverse un quartier = fil conducteur, et autour de ce fil conducteur : (ii) l'aménagement des espaces publics, (iii) l'amélioration des conditions de vie dans les quartiers environnants (petits équipements, infrastructures de base…), (iv) le blocage des fronts d'urbanisation sur les zones sensibles et inondables, (v) l'appui aux secteurs de la pêche et de l'agriculture en parallèle ou en aval de l'exutoire, pour que l'eau collectée soit exploitée, que les zones non urbanisées soient maintenues, et qu'il y ait un impact sur l'économie</a:t>
            </a:r>
            <a:endParaRPr lang="fr-FR" dirty="0"/>
          </a:p>
        </p:txBody>
      </p:sp>
      <p:sp>
        <p:nvSpPr>
          <p:cNvPr id="4" name="Espace réservé du numéro de diapositive 3"/>
          <p:cNvSpPr>
            <a:spLocks noGrp="1"/>
          </p:cNvSpPr>
          <p:nvPr>
            <p:ph type="sldNum" sz="quarter" idx="5"/>
          </p:nvPr>
        </p:nvSpPr>
        <p:spPr/>
        <p:txBody>
          <a:bodyPr/>
          <a:lstStyle/>
          <a:p>
            <a:fld id="{E18AEB6A-91C2-44F5-8D95-0AEE16DC4650}" type="slidenum">
              <a:rPr lang="fr-FR" smtClean="0"/>
              <a:t>14</a:t>
            </a:fld>
            <a:endParaRPr lang="fr-FR"/>
          </a:p>
        </p:txBody>
      </p:sp>
    </p:spTree>
    <p:extLst>
      <p:ext uri="{BB962C8B-B14F-4D97-AF65-F5344CB8AC3E}">
        <p14:creationId xmlns:p14="http://schemas.microsoft.com/office/powerpoint/2010/main" val="23515847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i="1" kern="1200" dirty="0">
                <a:solidFill>
                  <a:schemeClr val="tx1"/>
                </a:solidFill>
                <a:effectLst/>
                <a:latin typeface="+mn-lt"/>
                <a:ea typeface="+mn-ea"/>
                <a:cs typeface="+mn-cs"/>
              </a:rPr>
              <a:t>-Intégration des composantes</a:t>
            </a:r>
            <a:endParaRPr lang="fr-FR" sz="1200"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Association de l’adaptation, de l’atténuation et de l’anticipation</a:t>
            </a:r>
            <a:r>
              <a:rPr lang="fr-FR" sz="1200" kern="1200" dirty="0">
                <a:solidFill>
                  <a:schemeClr val="tx1"/>
                </a:solidFill>
                <a:effectLst/>
                <a:latin typeface="+mn-lt"/>
                <a:ea typeface="+mn-ea"/>
                <a:cs typeface="+mn-cs"/>
              </a:rPr>
              <a:t>. Il s'agit d'amorcer un réel changement dans les façons de faire des responsables locaux et des populations. Ainsi, chaque investissement, chaque action, sera pensée d'abord en terme d'entretien : les communes bénéficiaires devront augmenter leurs capacités d'entretien et de maintenance des ouvrages créés :</a:t>
            </a:r>
          </a:p>
          <a:p>
            <a:r>
              <a:rPr lang="fr-FR" sz="1200" kern="1200" dirty="0">
                <a:solidFill>
                  <a:schemeClr val="tx1"/>
                </a:solidFill>
                <a:effectLst/>
                <a:latin typeface="+mn-lt"/>
                <a:ea typeface="+mn-ea"/>
                <a:cs typeface="+mn-cs"/>
              </a:rPr>
              <a:t>- Concrètement, le changement visé dans les 04 communes passe par (i) d'abord disposer de plus de moyens financiers pour disposer des moyens de ses ambitions ; (ii) mettre en place une vraie campagne d'entretien et de maintenance des réseaux et des espaces publics ; (iii) accompagner les services de l'urbanisme pour un contrôle plus efficace de l'urbanisation et la sécurisation des zones non propices à l'urbanisation aujourd'hui et demain (inondable, fortes pentes, sensibles…) ; et (iv) mieux planifier et organiser la ville et les services à la population.</a:t>
            </a:r>
          </a:p>
          <a:p>
            <a:r>
              <a:rPr lang="fr-FR"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-Globalement la PAVICC associe les 3 actions : (i) investir dans les infrastructures pour l'adaptation, (ii) planifier et réguler, pour l’anticipation, et (iii) accompagner le changement par un renforcement de capacités adapté et in situ,</a:t>
            </a:r>
            <a:endParaRPr lang="fr-FR" dirty="0"/>
          </a:p>
        </p:txBody>
      </p:sp>
      <p:sp>
        <p:nvSpPr>
          <p:cNvPr id="4" name="Espace réservé du numéro de diapositive 3"/>
          <p:cNvSpPr>
            <a:spLocks noGrp="1"/>
          </p:cNvSpPr>
          <p:nvPr>
            <p:ph type="sldNum" sz="quarter" idx="5"/>
          </p:nvPr>
        </p:nvSpPr>
        <p:spPr/>
        <p:txBody>
          <a:bodyPr/>
          <a:lstStyle/>
          <a:p>
            <a:fld id="{E18AEB6A-91C2-44F5-8D95-0AEE16DC4650}" type="slidenum">
              <a:rPr lang="fr-FR" smtClean="0"/>
              <a:t>15</a:t>
            </a:fld>
            <a:endParaRPr lang="fr-FR"/>
          </a:p>
        </p:txBody>
      </p:sp>
    </p:spTree>
    <p:extLst>
      <p:ext uri="{BB962C8B-B14F-4D97-AF65-F5344CB8AC3E}">
        <p14:creationId xmlns:p14="http://schemas.microsoft.com/office/powerpoint/2010/main" val="36735797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i="1" kern="1200" dirty="0">
                <a:solidFill>
                  <a:schemeClr val="tx1"/>
                </a:solidFill>
                <a:effectLst/>
                <a:latin typeface="+mn-lt"/>
                <a:ea typeface="+mn-ea"/>
                <a:cs typeface="+mn-cs"/>
              </a:rPr>
              <a:t>-Intégration des composantes</a:t>
            </a:r>
            <a:endParaRPr lang="fr-FR" sz="1200"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Association de l’adaptation, de l’atténuation et de l’anticipation</a:t>
            </a:r>
            <a:r>
              <a:rPr lang="fr-FR" sz="1200" kern="1200" dirty="0">
                <a:solidFill>
                  <a:schemeClr val="tx1"/>
                </a:solidFill>
                <a:effectLst/>
                <a:latin typeface="+mn-lt"/>
                <a:ea typeface="+mn-ea"/>
                <a:cs typeface="+mn-cs"/>
              </a:rPr>
              <a:t>. Il s'agit d'amorcer un réel changement dans les façons de faire des responsables locaux et des populations. Ainsi, chaque investissement, chaque action, sera pensée d'abord en terme d'entretien : les communes bénéficiaires devront augmenter leurs capacités d'entretien et de maintenance des ouvrages créés :</a:t>
            </a:r>
          </a:p>
          <a:p>
            <a:r>
              <a:rPr lang="fr-FR" sz="1200" kern="1200" dirty="0">
                <a:solidFill>
                  <a:schemeClr val="tx1"/>
                </a:solidFill>
                <a:effectLst/>
                <a:latin typeface="+mn-lt"/>
                <a:ea typeface="+mn-ea"/>
                <a:cs typeface="+mn-cs"/>
              </a:rPr>
              <a:t>- Concrètement, le changement visé dans les 04 communes passe par (i) d'abord disposer de plus de moyens financiers pour disposer des moyens de ses ambitions ; (ii) mettre en place une vraie campagne d'entretien et de maintenance des réseaux et des espaces publics ; (iii) accompagner les services de l'urbanisme pour un contrôle plus efficace de l'urbanisation et la sécurisation des zones non propices à l'urbanisation aujourd'hui et demain (inondable, fortes pentes, sensibles…) ; et (iv) mieux planifier et organiser la ville et les services à la population.</a:t>
            </a:r>
          </a:p>
          <a:p>
            <a:r>
              <a:rPr lang="fr-FR"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-Globalement la PAVICC associe les 3 actions : (i) investir dans les infrastructures pour l'adaptation, (ii) planifier et réguler, pour l’anticipation, et (iii) accompagner le changement par un renforcement de capacités adapté et in situ,</a:t>
            </a:r>
            <a:endParaRPr lang="fr-FR" dirty="0"/>
          </a:p>
        </p:txBody>
      </p:sp>
      <p:sp>
        <p:nvSpPr>
          <p:cNvPr id="4" name="Espace réservé du numéro de diapositive 3"/>
          <p:cNvSpPr>
            <a:spLocks noGrp="1"/>
          </p:cNvSpPr>
          <p:nvPr>
            <p:ph type="sldNum" sz="quarter" idx="5"/>
          </p:nvPr>
        </p:nvSpPr>
        <p:spPr/>
        <p:txBody>
          <a:bodyPr/>
          <a:lstStyle/>
          <a:p>
            <a:fld id="{E18AEB6A-91C2-44F5-8D95-0AEE16DC4650}" type="slidenum">
              <a:rPr lang="fr-FR" smtClean="0"/>
              <a:t>16</a:t>
            </a:fld>
            <a:endParaRPr lang="fr-FR"/>
          </a:p>
        </p:txBody>
      </p:sp>
    </p:spTree>
    <p:extLst>
      <p:ext uri="{BB962C8B-B14F-4D97-AF65-F5344CB8AC3E}">
        <p14:creationId xmlns:p14="http://schemas.microsoft.com/office/powerpoint/2010/main" val="1177248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002B43D-B101-44AB-B88E-27FA19553EB3}" type="slidenum">
              <a:rPr lang="fr-FR" smtClean="0"/>
              <a:t>2</a:t>
            </a:fld>
            <a:endParaRPr lang="fr-FR"/>
          </a:p>
        </p:txBody>
      </p:sp>
    </p:spTree>
    <p:extLst>
      <p:ext uri="{BB962C8B-B14F-4D97-AF65-F5344CB8AC3E}">
        <p14:creationId xmlns:p14="http://schemas.microsoft.com/office/powerpoint/2010/main" val="75331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002B43D-B101-44AB-B88E-27FA19553EB3}" type="slidenum">
              <a:rPr lang="fr-FR" smtClean="0"/>
              <a:t>3</a:t>
            </a:fld>
            <a:endParaRPr lang="fr-FR"/>
          </a:p>
        </p:txBody>
      </p:sp>
    </p:spTree>
    <p:extLst>
      <p:ext uri="{BB962C8B-B14F-4D97-AF65-F5344CB8AC3E}">
        <p14:creationId xmlns:p14="http://schemas.microsoft.com/office/powerpoint/2010/main" val="3270623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002B43D-B101-44AB-B88E-27FA19553EB3}" type="slidenum">
              <a:rPr lang="fr-FR" smtClean="0"/>
              <a:t>4</a:t>
            </a:fld>
            <a:endParaRPr lang="fr-FR"/>
          </a:p>
        </p:txBody>
      </p:sp>
    </p:spTree>
    <p:extLst>
      <p:ext uri="{BB962C8B-B14F-4D97-AF65-F5344CB8AC3E}">
        <p14:creationId xmlns:p14="http://schemas.microsoft.com/office/powerpoint/2010/main" val="2697907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002B43D-B101-44AB-B88E-27FA19553EB3}" type="slidenum">
              <a:rPr lang="fr-FR" smtClean="0"/>
              <a:t>5</a:t>
            </a:fld>
            <a:endParaRPr lang="fr-FR"/>
          </a:p>
        </p:txBody>
      </p:sp>
    </p:spTree>
    <p:extLst>
      <p:ext uri="{BB962C8B-B14F-4D97-AF65-F5344CB8AC3E}">
        <p14:creationId xmlns:p14="http://schemas.microsoft.com/office/powerpoint/2010/main" val="987697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002B43D-B101-44AB-B88E-27FA19553EB3}" type="slidenum">
              <a:rPr lang="fr-FR" smtClean="0"/>
              <a:t>6</a:t>
            </a:fld>
            <a:endParaRPr lang="fr-FR"/>
          </a:p>
        </p:txBody>
      </p:sp>
    </p:spTree>
    <p:extLst>
      <p:ext uri="{BB962C8B-B14F-4D97-AF65-F5344CB8AC3E}">
        <p14:creationId xmlns:p14="http://schemas.microsoft.com/office/powerpoint/2010/main" val="1430906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002B43D-B101-44AB-B88E-27FA19553EB3}" type="slidenum">
              <a:rPr lang="fr-FR" smtClean="0"/>
              <a:t>7</a:t>
            </a:fld>
            <a:endParaRPr lang="fr-FR"/>
          </a:p>
        </p:txBody>
      </p:sp>
    </p:spTree>
    <p:extLst>
      <p:ext uri="{BB962C8B-B14F-4D97-AF65-F5344CB8AC3E}">
        <p14:creationId xmlns:p14="http://schemas.microsoft.com/office/powerpoint/2010/main" val="1184840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002B43D-B101-44AB-B88E-27FA19553EB3}" type="slidenum">
              <a:rPr lang="fr-FR" smtClean="0"/>
              <a:t>8</a:t>
            </a:fld>
            <a:endParaRPr lang="fr-FR"/>
          </a:p>
        </p:txBody>
      </p:sp>
    </p:spTree>
    <p:extLst>
      <p:ext uri="{BB962C8B-B14F-4D97-AF65-F5344CB8AC3E}">
        <p14:creationId xmlns:p14="http://schemas.microsoft.com/office/powerpoint/2010/main" val="904944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483306" indent="-483306" algn="just" defTabSz="966612">
              <a:buFont typeface="Wingdings" pitchFamily="2" charset="2"/>
              <a:buChar char="v"/>
              <a:defRPr/>
            </a:pPr>
            <a:r>
              <a:rPr lang="fr-FR" sz="1300" dirty="0">
                <a:solidFill>
                  <a:prstClr val="black"/>
                </a:solidFill>
                <a:latin typeface="Century Schoolbook" pitchFamily="18" charset="0"/>
              </a:rPr>
              <a:t>Veiller au strict respect des dispositions de la convention de financement ;</a:t>
            </a:r>
          </a:p>
          <a:p>
            <a:pPr marL="483306" indent="-483306" algn="just" defTabSz="966612">
              <a:buFont typeface="Wingdings" pitchFamily="2" charset="2"/>
              <a:buChar char="v"/>
              <a:defRPr/>
            </a:pPr>
            <a:endParaRPr lang="fr-FR" sz="100" dirty="0">
              <a:solidFill>
                <a:prstClr val="black"/>
              </a:solidFill>
              <a:latin typeface="Century Schoolbook" pitchFamily="18" charset="0"/>
            </a:endParaRPr>
          </a:p>
          <a:p>
            <a:pPr marL="483306" indent="-483306" algn="just" defTabSz="966612">
              <a:buFont typeface="Wingdings" pitchFamily="2" charset="2"/>
              <a:buChar char="v"/>
              <a:defRPr/>
            </a:pPr>
            <a:r>
              <a:rPr lang="fr-FR" sz="1300" dirty="0">
                <a:solidFill>
                  <a:prstClr val="black"/>
                </a:solidFill>
                <a:latin typeface="Century Schoolbook" pitchFamily="18" charset="0"/>
              </a:rPr>
              <a:t>Décider et valider les grandes orientations du Programme ;</a:t>
            </a:r>
          </a:p>
          <a:p>
            <a:pPr marL="483306" indent="-483306" algn="just" defTabSz="966612">
              <a:buFont typeface="Wingdings" pitchFamily="2" charset="2"/>
              <a:buChar char="v"/>
              <a:defRPr/>
            </a:pPr>
            <a:endParaRPr lang="fr-FR" sz="1100" dirty="0">
              <a:solidFill>
                <a:prstClr val="black"/>
              </a:solidFill>
              <a:latin typeface="Century Schoolbook" pitchFamily="18" charset="0"/>
            </a:endParaRPr>
          </a:p>
          <a:p>
            <a:pPr marL="483306" indent="-483306" defTabSz="966612">
              <a:buFont typeface="Wingdings" pitchFamily="2" charset="2"/>
              <a:buChar char="v"/>
              <a:defRPr/>
            </a:pPr>
            <a:r>
              <a:rPr lang="fr-FR" sz="1300" dirty="0">
                <a:solidFill>
                  <a:prstClr val="black"/>
                </a:solidFill>
                <a:latin typeface="Century Schoolbook" pitchFamily="18" charset="0"/>
              </a:rPr>
              <a:t>Appuyer la coordination, le suivi et l’animation des activités du programme ;</a:t>
            </a:r>
          </a:p>
          <a:p>
            <a:pPr marL="483306" indent="-483306" defTabSz="966612">
              <a:buFont typeface="Wingdings" pitchFamily="2" charset="2"/>
              <a:buChar char="v"/>
              <a:defRPr/>
            </a:pPr>
            <a:endParaRPr lang="fr-FR" sz="100" dirty="0">
              <a:solidFill>
                <a:prstClr val="black"/>
              </a:solidFill>
              <a:latin typeface="Century Schoolbook" pitchFamily="18" charset="0"/>
            </a:endParaRPr>
          </a:p>
          <a:p>
            <a:pPr marL="483306" indent="-483306" algn="just" defTabSz="966612">
              <a:buFont typeface="Wingdings" pitchFamily="2" charset="2"/>
              <a:buChar char="v"/>
              <a:defRPr/>
            </a:pPr>
            <a:r>
              <a:rPr lang="fr-FR" sz="1300" dirty="0">
                <a:solidFill>
                  <a:prstClr val="black"/>
                </a:solidFill>
                <a:latin typeface="Century Schoolbook" pitchFamily="18" charset="0"/>
              </a:rPr>
              <a:t>Faciliter la coordination des interventions des différentes administrations locales et autres programmes en cours ;</a:t>
            </a:r>
          </a:p>
          <a:p>
            <a:pPr marL="483306" indent="-483306" algn="just" defTabSz="966612">
              <a:buFont typeface="Wingdings" pitchFamily="2" charset="2"/>
              <a:buChar char="v"/>
              <a:defRPr/>
            </a:pPr>
            <a:endParaRPr lang="fr-FR" sz="100" dirty="0">
              <a:solidFill>
                <a:prstClr val="black"/>
              </a:solidFill>
              <a:latin typeface="Century Schoolbook" pitchFamily="18" charset="0"/>
            </a:endParaRPr>
          </a:p>
          <a:p>
            <a:pPr marL="483306" indent="-483306" algn="just" defTabSz="966612">
              <a:buFont typeface="Wingdings" pitchFamily="2" charset="2"/>
              <a:buChar char="v"/>
              <a:defRPr/>
            </a:pPr>
            <a:r>
              <a:rPr lang="fr-FR" sz="1300" dirty="0">
                <a:solidFill>
                  <a:prstClr val="black"/>
                </a:solidFill>
                <a:latin typeface="Century Schoolbook" pitchFamily="18" charset="0"/>
              </a:rPr>
              <a:t>Contribuer à la visibilité et au portage politique du Programme</a:t>
            </a:r>
          </a:p>
          <a:p>
            <a:pPr marL="483306" indent="-483306" algn="just" defTabSz="966612">
              <a:buFont typeface="Wingdings" pitchFamily="2" charset="2"/>
              <a:buChar char="v"/>
              <a:defRPr/>
            </a:pPr>
            <a:endParaRPr lang="fr-FR" sz="100" dirty="0">
              <a:solidFill>
                <a:prstClr val="black"/>
              </a:solidFill>
              <a:latin typeface="Century Schoolbook" pitchFamily="18" charset="0"/>
            </a:endParaRPr>
          </a:p>
          <a:p>
            <a:pPr marL="483306" indent="-483306" algn="just" defTabSz="966612">
              <a:buFont typeface="Wingdings" pitchFamily="2" charset="2"/>
              <a:buChar char="v"/>
              <a:defRPr/>
            </a:pPr>
            <a:r>
              <a:rPr lang="fr-FR" sz="1300" dirty="0">
                <a:solidFill>
                  <a:prstClr val="black"/>
                </a:solidFill>
                <a:latin typeface="Century Schoolbook" pitchFamily="18" charset="0"/>
              </a:rPr>
              <a:t>Anticiper sur les risques qui menacent le programme et proposer des mesures correctives le cas échéant ;</a:t>
            </a:r>
          </a:p>
          <a:p>
            <a:pPr algn="just"/>
            <a:endParaRPr lang="fr-FR" dirty="0"/>
          </a:p>
        </p:txBody>
      </p:sp>
      <p:sp>
        <p:nvSpPr>
          <p:cNvPr id="4" name="Espace réservé du numéro de diapositive 3"/>
          <p:cNvSpPr>
            <a:spLocks noGrp="1"/>
          </p:cNvSpPr>
          <p:nvPr>
            <p:ph type="sldNum" sz="quarter" idx="10"/>
          </p:nvPr>
        </p:nvSpPr>
        <p:spPr/>
        <p:txBody>
          <a:bodyPr/>
          <a:lstStyle/>
          <a:p>
            <a:pPr defTabSz="966612">
              <a:defRPr/>
            </a:pPr>
            <a:fld id="{4002B43D-B101-44AB-B88E-27FA19553EB3}" type="slidenum">
              <a:rPr lang="fr-FR">
                <a:solidFill>
                  <a:prstClr val="black"/>
                </a:solidFill>
                <a:latin typeface="Calibri"/>
              </a:rPr>
              <a:pPr defTabSz="966612">
                <a:defRPr/>
              </a:pPr>
              <a:t>9</a:t>
            </a:fld>
            <a:endParaRPr lang="fr-FR">
              <a:solidFill>
                <a:prstClr val="black"/>
              </a:solidFill>
              <a:latin typeface="Calibri"/>
            </a:endParaRPr>
          </a:p>
        </p:txBody>
      </p:sp>
    </p:spTree>
    <p:extLst>
      <p:ext uri="{BB962C8B-B14F-4D97-AF65-F5344CB8AC3E}">
        <p14:creationId xmlns:p14="http://schemas.microsoft.com/office/powerpoint/2010/main" val="2301122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fr-FR"/>
              <a:t>Modifiez le style du titre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r>
              <a:rPr lang="fr-FR"/>
              <a:t>29 septembre 2014</a:t>
            </a:r>
          </a:p>
        </p:txBody>
      </p:sp>
      <p:sp>
        <p:nvSpPr>
          <p:cNvPr id="5" name="Footer Placeholder 4"/>
          <p:cNvSpPr>
            <a:spLocks noGrp="1"/>
          </p:cNvSpPr>
          <p:nvPr>
            <p:ph type="ftr" sz="quarter" idx="11"/>
          </p:nvPr>
        </p:nvSpPr>
        <p:spPr/>
        <p:txBody>
          <a:bodyPr/>
          <a:lstStyle/>
          <a:p>
            <a:r>
              <a:rPr lang="fr-FR"/>
              <a:t>WDM/TDM-PON</a:t>
            </a:r>
          </a:p>
        </p:txBody>
      </p:sp>
      <p:sp>
        <p:nvSpPr>
          <p:cNvPr id="6" name="Slide Number Placeholder 5"/>
          <p:cNvSpPr>
            <a:spLocks noGrp="1"/>
          </p:cNvSpPr>
          <p:nvPr>
            <p:ph type="sldNum" sz="quarter" idx="12"/>
          </p:nvPr>
        </p:nvSpPr>
        <p:spPr/>
        <p:txBody>
          <a:bodyPr/>
          <a:lstStyle/>
          <a:p>
            <a:fld id="{649A6C49-5993-468E-AC14-62FFC2D18A71}" type="slidenum">
              <a:rPr lang="fr-FR" smtClean="0"/>
              <a:t>‹N°›</a:t>
            </a:fld>
            <a:endParaRPr lang="fr-FR"/>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24832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r>
              <a:rPr lang="fr-FR"/>
              <a:t>29 septembre 2014</a:t>
            </a:r>
          </a:p>
        </p:txBody>
      </p:sp>
      <p:sp>
        <p:nvSpPr>
          <p:cNvPr id="5" name="Footer Placeholder 4"/>
          <p:cNvSpPr>
            <a:spLocks noGrp="1"/>
          </p:cNvSpPr>
          <p:nvPr>
            <p:ph type="ftr" sz="quarter" idx="11"/>
          </p:nvPr>
        </p:nvSpPr>
        <p:spPr/>
        <p:txBody>
          <a:bodyPr/>
          <a:lstStyle/>
          <a:p>
            <a:r>
              <a:rPr lang="fr-FR"/>
              <a:t>WDM/TDM-PON</a:t>
            </a:r>
          </a:p>
        </p:txBody>
      </p:sp>
      <p:sp>
        <p:nvSpPr>
          <p:cNvPr id="6" name="Slide Number Placeholder 5"/>
          <p:cNvSpPr>
            <a:spLocks noGrp="1"/>
          </p:cNvSpPr>
          <p:nvPr>
            <p:ph type="sldNum" sz="quarter" idx="12"/>
          </p:nvPr>
        </p:nvSpPr>
        <p:spPr/>
        <p:txBody>
          <a:bodyPr/>
          <a:lstStyle/>
          <a:p>
            <a:fld id="{649A6C49-5993-468E-AC14-62FFC2D18A71}" type="slidenum">
              <a:rPr lang="fr-FR" smtClean="0"/>
              <a:t>‹N°›</a:t>
            </a:fld>
            <a:endParaRPr lang="fr-FR"/>
          </a:p>
        </p:txBody>
      </p:sp>
    </p:spTree>
    <p:extLst>
      <p:ext uri="{BB962C8B-B14F-4D97-AF65-F5344CB8AC3E}">
        <p14:creationId xmlns:p14="http://schemas.microsoft.com/office/powerpoint/2010/main" val="3148466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r>
              <a:rPr lang="fr-FR"/>
              <a:t>29 septembre 2014</a:t>
            </a:r>
          </a:p>
        </p:txBody>
      </p:sp>
      <p:sp>
        <p:nvSpPr>
          <p:cNvPr id="5" name="Footer Placeholder 4"/>
          <p:cNvSpPr>
            <a:spLocks noGrp="1"/>
          </p:cNvSpPr>
          <p:nvPr>
            <p:ph type="ftr" sz="quarter" idx="11"/>
          </p:nvPr>
        </p:nvSpPr>
        <p:spPr/>
        <p:txBody>
          <a:bodyPr/>
          <a:lstStyle/>
          <a:p>
            <a:r>
              <a:rPr lang="fr-FR"/>
              <a:t>WDM/TDM-PON</a:t>
            </a:r>
          </a:p>
        </p:txBody>
      </p:sp>
      <p:sp>
        <p:nvSpPr>
          <p:cNvPr id="6" name="Slide Number Placeholder 5"/>
          <p:cNvSpPr>
            <a:spLocks noGrp="1"/>
          </p:cNvSpPr>
          <p:nvPr>
            <p:ph type="sldNum" sz="quarter" idx="12"/>
          </p:nvPr>
        </p:nvSpPr>
        <p:spPr/>
        <p:txBody>
          <a:bodyPr/>
          <a:lstStyle/>
          <a:p>
            <a:fld id="{649A6C49-5993-468E-AC14-62FFC2D18A71}" type="slidenum">
              <a:rPr lang="fr-FR" smtClean="0"/>
              <a:t>‹N°›</a:t>
            </a:fld>
            <a:endParaRPr lang="fr-FR"/>
          </a:p>
        </p:txBody>
      </p:sp>
    </p:spTree>
    <p:extLst>
      <p:ext uri="{BB962C8B-B14F-4D97-AF65-F5344CB8AC3E}">
        <p14:creationId xmlns:p14="http://schemas.microsoft.com/office/powerpoint/2010/main" val="1642822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r>
              <a:rPr lang="fr-FR"/>
              <a:t>29 septembre 2014</a:t>
            </a:r>
          </a:p>
        </p:txBody>
      </p:sp>
      <p:sp>
        <p:nvSpPr>
          <p:cNvPr id="5" name="Footer Placeholder 4"/>
          <p:cNvSpPr>
            <a:spLocks noGrp="1"/>
          </p:cNvSpPr>
          <p:nvPr>
            <p:ph type="ftr" sz="quarter" idx="11"/>
          </p:nvPr>
        </p:nvSpPr>
        <p:spPr/>
        <p:txBody>
          <a:bodyPr/>
          <a:lstStyle/>
          <a:p>
            <a:r>
              <a:rPr lang="fr-FR"/>
              <a:t>WDM/TDM-PON</a:t>
            </a:r>
          </a:p>
        </p:txBody>
      </p:sp>
      <p:sp>
        <p:nvSpPr>
          <p:cNvPr id="6" name="Slide Number Placeholder 5"/>
          <p:cNvSpPr>
            <a:spLocks noGrp="1"/>
          </p:cNvSpPr>
          <p:nvPr>
            <p:ph type="sldNum" sz="quarter" idx="12"/>
          </p:nvPr>
        </p:nvSpPr>
        <p:spPr/>
        <p:txBody>
          <a:bodyPr/>
          <a:lstStyle/>
          <a:p>
            <a:fld id="{649A6C49-5993-468E-AC14-62FFC2D18A71}" type="slidenum">
              <a:rPr lang="fr-FR" smtClean="0"/>
              <a:t>‹N°›</a:t>
            </a:fld>
            <a:endParaRPr lang="fr-FR"/>
          </a:p>
        </p:txBody>
      </p:sp>
    </p:spTree>
    <p:extLst>
      <p:ext uri="{BB962C8B-B14F-4D97-AF65-F5344CB8AC3E}">
        <p14:creationId xmlns:p14="http://schemas.microsoft.com/office/powerpoint/2010/main" val="3936404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fr-FR"/>
              <a:t>Modifiez le style du titre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r>
              <a:rPr lang="fr-FR"/>
              <a:t>29 septembre 2014</a:t>
            </a:r>
          </a:p>
        </p:txBody>
      </p:sp>
      <p:sp>
        <p:nvSpPr>
          <p:cNvPr id="5" name="Footer Placeholder 4"/>
          <p:cNvSpPr>
            <a:spLocks noGrp="1"/>
          </p:cNvSpPr>
          <p:nvPr>
            <p:ph type="ftr" sz="quarter" idx="11"/>
          </p:nvPr>
        </p:nvSpPr>
        <p:spPr/>
        <p:txBody>
          <a:bodyPr/>
          <a:lstStyle/>
          <a:p>
            <a:r>
              <a:rPr lang="fr-FR"/>
              <a:t>WDM/TDM-PON</a:t>
            </a:r>
          </a:p>
        </p:txBody>
      </p:sp>
      <p:sp>
        <p:nvSpPr>
          <p:cNvPr id="6" name="Slide Number Placeholder 5"/>
          <p:cNvSpPr>
            <a:spLocks noGrp="1"/>
          </p:cNvSpPr>
          <p:nvPr>
            <p:ph type="sldNum" sz="quarter" idx="12"/>
          </p:nvPr>
        </p:nvSpPr>
        <p:spPr/>
        <p:txBody>
          <a:bodyPr/>
          <a:lstStyle/>
          <a:p>
            <a:fld id="{649A6C49-5993-468E-AC14-62FFC2D18A71}" type="slidenum">
              <a:rPr lang="fr-FR" smtClean="0"/>
              <a:t>‹N°›</a:t>
            </a:fld>
            <a:endParaRPr lang="fr-FR"/>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9836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fr-FR"/>
              <a:t>Modifiez le style du titre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r>
              <a:rPr lang="fr-FR"/>
              <a:t>29 septembre 2014</a:t>
            </a:r>
          </a:p>
        </p:txBody>
      </p:sp>
      <p:sp>
        <p:nvSpPr>
          <p:cNvPr id="6" name="Footer Placeholder 5"/>
          <p:cNvSpPr>
            <a:spLocks noGrp="1"/>
          </p:cNvSpPr>
          <p:nvPr>
            <p:ph type="ftr" sz="quarter" idx="11"/>
          </p:nvPr>
        </p:nvSpPr>
        <p:spPr/>
        <p:txBody>
          <a:bodyPr/>
          <a:lstStyle/>
          <a:p>
            <a:r>
              <a:rPr lang="fr-FR"/>
              <a:t>WDM/TDM-PON</a:t>
            </a:r>
          </a:p>
        </p:txBody>
      </p:sp>
      <p:sp>
        <p:nvSpPr>
          <p:cNvPr id="7" name="Slide Number Placeholder 6"/>
          <p:cNvSpPr>
            <a:spLocks noGrp="1"/>
          </p:cNvSpPr>
          <p:nvPr>
            <p:ph type="sldNum" sz="quarter" idx="12"/>
          </p:nvPr>
        </p:nvSpPr>
        <p:spPr/>
        <p:txBody>
          <a:bodyPr/>
          <a:lstStyle/>
          <a:p>
            <a:fld id="{649A6C49-5993-468E-AC14-62FFC2D18A71}" type="slidenum">
              <a:rPr lang="fr-FR" smtClean="0"/>
              <a:t>‹N°›</a:t>
            </a:fld>
            <a:endParaRPr lang="fr-FR"/>
          </a:p>
        </p:txBody>
      </p:sp>
    </p:spTree>
    <p:extLst>
      <p:ext uri="{BB962C8B-B14F-4D97-AF65-F5344CB8AC3E}">
        <p14:creationId xmlns:p14="http://schemas.microsoft.com/office/powerpoint/2010/main" val="2926354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fr-FR"/>
              <a:t>Modifiez le style du titre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822960" y="2582334"/>
            <a:ext cx="3703320" cy="328676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4663440" y="2582334"/>
            <a:ext cx="3703320" cy="328676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r>
              <a:rPr lang="fr-FR"/>
              <a:t>29 septembre 2014</a:t>
            </a:r>
          </a:p>
        </p:txBody>
      </p:sp>
      <p:sp>
        <p:nvSpPr>
          <p:cNvPr id="8" name="Footer Placeholder 7"/>
          <p:cNvSpPr>
            <a:spLocks noGrp="1"/>
          </p:cNvSpPr>
          <p:nvPr>
            <p:ph type="ftr" sz="quarter" idx="11"/>
          </p:nvPr>
        </p:nvSpPr>
        <p:spPr/>
        <p:txBody>
          <a:bodyPr/>
          <a:lstStyle/>
          <a:p>
            <a:r>
              <a:rPr lang="fr-FR"/>
              <a:t>WDM/TDM-PON</a:t>
            </a:r>
          </a:p>
        </p:txBody>
      </p:sp>
      <p:sp>
        <p:nvSpPr>
          <p:cNvPr id="9" name="Slide Number Placeholder 8"/>
          <p:cNvSpPr>
            <a:spLocks noGrp="1"/>
          </p:cNvSpPr>
          <p:nvPr>
            <p:ph type="sldNum" sz="quarter" idx="12"/>
          </p:nvPr>
        </p:nvSpPr>
        <p:spPr/>
        <p:txBody>
          <a:bodyPr/>
          <a:lstStyle/>
          <a:p>
            <a:fld id="{649A6C49-5993-468E-AC14-62FFC2D18A71}" type="slidenum">
              <a:rPr lang="fr-FR" smtClean="0"/>
              <a:t>‹N°›</a:t>
            </a:fld>
            <a:endParaRPr lang="fr-FR"/>
          </a:p>
        </p:txBody>
      </p:sp>
    </p:spTree>
    <p:extLst>
      <p:ext uri="{BB962C8B-B14F-4D97-AF65-F5344CB8AC3E}">
        <p14:creationId xmlns:p14="http://schemas.microsoft.com/office/powerpoint/2010/main" val="2803361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r>
              <a:rPr lang="fr-FR"/>
              <a:t>29 septembre 2014</a:t>
            </a:r>
          </a:p>
        </p:txBody>
      </p:sp>
      <p:sp>
        <p:nvSpPr>
          <p:cNvPr id="4" name="Footer Placeholder 3"/>
          <p:cNvSpPr>
            <a:spLocks noGrp="1"/>
          </p:cNvSpPr>
          <p:nvPr>
            <p:ph type="ftr" sz="quarter" idx="11"/>
          </p:nvPr>
        </p:nvSpPr>
        <p:spPr/>
        <p:txBody>
          <a:bodyPr/>
          <a:lstStyle/>
          <a:p>
            <a:r>
              <a:rPr lang="fr-FR"/>
              <a:t>WDM/TDM-PON</a:t>
            </a:r>
          </a:p>
        </p:txBody>
      </p:sp>
      <p:sp>
        <p:nvSpPr>
          <p:cNvPr id="5" name="Slide Number Placeholder 4"/>
          <p:cNvSpPr>
            <a:spLocks noGrp="1"/>
          </p:cNvSpPr>
          <p:nvPr>
            <p:ph type="sldNum" sz="quarter" idx="12"/>
          </p:nvPr>
        </p:nvSpPr>
        <p:spPr/>
        <p:txBody>
          <a:bodyPr/>
          <a:lstStyle/>
          <a:p>
            <a:fld id="{649A6C49-5993-468E-AC14-62FFC2D18A71}" type="slidenum">
              <a:rPr lang="fr-FR" smtClean="0"/>
              <a:t>‹N°›</a:t>
            </a:fld>
            <a:endParaRPr lang="fr-FR"/>
          </a:p>
        </p:txBody>
      </p:sp>
    </p:spTree>
    <p:extLst>
      <p:ext uri="{BB962C8B-B14F-4D97-AF65-F5344CB8AC3E}">
        <p14:creationId xmlns:p14="http://schemas.microsoft.com/office/powerpoint/2010/main" val="38668919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r>
              <a:rPr lang="fr-FR"/>
              <a:t>29 septembre 2014</a:t>
            </a:r>
          </a:p>
        </p:txBody>
      </p:sp>
      <p:sp>
        <p:nvSpPr>
          <p:cNvPr id="8" name="Footer Placeholder 7"/>
          <p:cNvSpPr>
            <a:spLocks noGrp="1"/>
          </p:cNvSpPr>
          <p:nvPr>
            <p:ph type="ftr" sz="quarter" idx="11"/>
          </p:nvPr>
        </p:nvSpPr>
        <p:spPr/>
        <p:txBody>
          <a:bodyPr/>
          <a:lstStyle>
            <a:lvl1pPr>
              <a:defRPr>
                <a:solidFill>
                  <a:srgbClr val="FFFFFF"/>
                </a:solidFill>
              </a:defRPr>
            </a:lvl1pPr>
          </a:lstStyle>
          <a:p>
            <a:r>
              <a:rPr lang="fr-FR"/>
              <a:t>WDM/TDM-PON</a:t>
            </a:r>
          </a:p>
        </p:txBody>
      </p:sp>
      <p:sp>
        <p:nvSpPr>
          <p:cNvPr id="9" name="Slide Number Placeholder 8"/>
          <p:cNvSpPr>
            <a:spLocks noGrp="1"/>
          </p:cNvSpPr>
          <p:nvPr>
            <p:ph type="sldNum" sz="quarter" idx="12"/>
          </p:nvPr>
        </p:nvSpPr>
        <p:spPr/>
        <p:txBody>
          <a:bodyPr/>
          <a:lstStyle/>
          <a:p>
            <a:fld id="{649A6C49-5993-468E-AC14-62FFC2D18A71}" type="slidenum">
              <a:rPr lang="fr-FR" smtClean="0"/>
              <a:t>‹N°›</a:t>
            </a:fld>
            <a:endParaRPr lang="fr-FR"/>
          </a:p>
        </p:txBody>
      </p:sp>
    </p:spTree>
    <p:extLst>
      <p:ext uri="{BB962C8B-B14F-4D97-AF65-F5344CB8AC3E}">
        <p14:creationId xmlns:p14="http://schemas.microsoft.com/office/powerpoint/2010/main" val="742240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fr-FR"/>
              <a:t>Modifiez le style du titre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r>
              <a:rPr lang="fr-FR"/>
              <a:t>29 septembre 2014</a:t>
            </a:r>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r>
              <a:rPr lang="fr-FR"/>
              <a:t>WDM/TDM-PON</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49A6C49-5993-468E-AC14-62FFC2D18A71}" type="slidenum">
              <a:rPr lang="fr-FR" smtClean="0"/>
              <a:t>‹N°›</a:t>
            </a:fld>
            <a:endParaRPr lang="fr-FR"/>
          </a:p>
        </p:txBody>
      </p:sp>
    </p:spTree>
    <p:extLst>
      <p:ext uri="{BB962C8B-B14F-4D97-AF65-F5344CB8AC3E}">
        <p14:creationId xmlns:p14="http://schemas.microsoft.com/office/powerpoint/2010/main" val="516403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fr-FR"/>
              <a:t>Modifiez le style du titre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r>
              <a:rPr lang="fr-FR"/>
              <a:t>29 septembre 2014</a:t>
            </a:r>
          </a:p>
        </p:txBody>
      </p:sp>
      <p:sp>
        <p:nvSpPr>
          <p:cNvPr id="6" name="Footer Placeholder 5"/>
          <p:cNvSpPr>
            <a:spLocks noGrp="1"/>
          </p:cNvSpPr>
          <p:nvPr>
            <p:ph type="ftr" sz="quarter" idx="11"/>
          </p:nvPr>
        </p:nvSpPr>
        <p:spPr/>
        <p:txBody>
          <a:bodyPr/>
          <a:lstStyle/>
          <a:p>
            <a:r>
              <a:rPr lang="fr-FR"/>
              <a:t>WDM/TDM-PON</a:t>
            </a:r>
          </a:p>
        </p:txBody>
      </p:sp>
      <p:sp>
        <p:nvSpPr>
          <p:cNvPr id="7" name="Slide Number Placeholder 6"/>
          <p:cNvSpPr>
            <a:spLocks noGrp="1"/>
          </p:cNvSpPr>
          <p:nvPr>
            <p:ph type="sldNum" sz="quarter" idx="12"/>
          </p:nvPr>
        </p:nvSpPr>
        <p:spPr/>
        <p:txBody>
          <a:bodyPr/>
          <a:lstStyle/>
          <a:p>
            <a:fld id="{649A6C49-5993-468E-AC14-62FFC2D18A71}" type="slidenum">
              <a:rPr lang="fr-FR" smtClean="0"/>
              <a:t>‹N°›</a:t>
            </a:fld>
            <a:endParaRPr lang="fr-FR"/>
          </a:p>
        </p:txBody>
      </p:sp>
    </p:spTree>
    <p:extLst>
      <p:ext uri="{BB962C8B-B14F-4D97-AF65-F5344CB8AC3E}">
        <p14:creationId xmlns:p14="http://schemas.microsoft.com/office/powerpoint/2010/main" val="495830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fr-FR"/>
              <a:t>Modifiez le style du titre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r>
              <a:rPr lang="fr-FR"/>
              <a:t>29 septembre 2014</a:t>
            </a:r>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fr-FR"/>
              <a:t>WDM/TDM-PON</a:t>
            </a:r>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649A6C49-5993-468E-AC14-62FFC2D18A71}" type="slidenum">
              <a:rPr lang="fr-FR" smtClean="0"/>
              <a:t>‹N°›</a:t>
            </a:fld>
            <a:endParaRPr lang="fr-FR"/>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18917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4.png"/><Relationship Id="rId4" Type="http://schemas.openxmlformats.org/officeDocument/2006/relationships/diagramLayout" Target="../diagrams/layout1.xm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graphicFrame>
        <p:nvGraphicFramePr>
          <p:cNvPr id="167" name="Diagramme 166"/>
          <p:cNvGraphicFramePr/>
          <p:nvPr>
            <p:extLst>
              <p:ext uri="{D42A27DB-BD31-4B8C-83A1-F6EECF244321}">
                <p14:modId xmlns:p14="http://schemas.microsoft.com/office/powerpoint/2010/main" val="543695113"/>
              </p:ext>
            </p:extLst>
          </p:nvPr>
        </p:nvGraphicFramePr>
        <p:xfrm>
          <a:off x="647564" y="2708920"/>
          <a:ext cx="7848871" cy="21544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Image 1">
            <a:extLst>
              <a:ext uri="{FF2B5EF4-FFF2-40B4-BE49-F238E27FC236}">
                <a16:creationId xmlns:a16="http://schemas.microsoft.com/office/drawing/2014/main" id="{17DC833D-1639-346B-EF0A-8D3E71A97408}"/>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67544" y="412581"/>
            <a:ext cx="3137305" cy="1008112"/>
          </a:xfrm>
          <a:prstGeom prst="rect">
            <a:avLst/>
          </a:prstGeom>
          <a:noFill/>
        </p:spPr>
      </p:pic>
      <p:pic>
        <p:nvPicPr>
          <p:cNvPr id="3" name="Image 2" descr="Une image contenant texte&#10;&#10;Description générée automatiquement">
            <a:extLst>
              <a:ext uri="{FF2B5EF4-FFF2-40B4-BE49-F238E27FC236}">
                <a16:creationId xmlns:a16="http://schemas.microsoft.com/office/drawing/2014/main" id="{DD878350-91B9-0945-3D89-F17F96BFFB44}"/>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076056" y="201066"/>
            <a:ext cx="3043061" cy="1431142"/>
          </a:xfrm>
          <a:prstGeom prst="rect">
            <a:avLst/>
          </a:prstGeom>
          <a:noFill/>
        </p:spPr>
      </p:pic>
      <p:pic>
        <p:nvPicPr>
          <p:cNvPr id="1026" name="Picture 2">
            <a:extLst>
              <a:ext uri="{FF2B5EF4-FFF2-40B4-BE49-F238E27FC236}">
                <a16:creationId xmlns:a16="http://schemas.microsoft.com/office/drawing/2014/main" id="{072D2478-2C38-0912-DC43-9C7E07EE0A27}"/>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876256" y="5707160"/>
            <a:ext cx="2010043" cy="888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26180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p:cNvGrpSpPr/>
          <p:nvPr/>
        </p:nvGrpSpPr>
        <p:grpSpPr>
          <a:xfrm>
            <a:off x="-13919" y="476672"/>
            <a:ext cx="9157919" cy="6120680"/>
            <a:chOff x="-13919" y="476672"/>
            <a:chExt cx="9157919" cy="6120680"/>
          </a:xfrm>
        </p:grpSpPr>
        <p:sp>
          <p:nvSpPr>
            <p:cNvPr id="3" name="Rectangle 2"/>
            <p:cNvSpPr/>
            <p:nvPr/>
          </p:nvSpPr>
          <p:spPr>
            <a:xfrm>
              <a:off x="0" y="476672"/>
              <a:ext cx="9144000" cy="64807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rPr>
                <a:t>Rôle de la Commune</a:t>
              </a:r>
            </a:p>
          </p:txBody>
        </p:sp>
        <p:sp>
          <p:nvSpPr>
            <p:cNvPr id="174" name="Rectangle 173"/>
            <p:cNvSpPr/>
            <p:nvPr/>
          </p:nvSpPr>
          <p:spPr>
            <a:xfrm>
              <a:off x="-13919" y="1268760"/>
              <a:ext cx="9144000" cy="532859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13" name="ZoneTexte 12"/>
          <p:cNvSpPr txBox="1"/>
          <p:nvPr/>
        </p:nvSpPr>
        <p:spPr>
          <a:xfrm>
            <a:off x="138568" y="1484784"/>
            <a:ext cx="8856984" cy="4403385"/>
          </a:xfrm>
          <a:prstGeom prst="rect">
            <a:avLst/>
          </a:prstGeom>
          <a:noFill/>
        </p:spPr>
        <p:txBody>
          <a:bodyPr wrap="square" rtlCol="0">
            <a:spAutoFit/>
          </a:bodyPr>
          <a:lstStyle/>
          <a:p>
            <a:pPr marL="457200" marR="0" lvl="0" indent="-457200" algn="just" defTabSz="914400" rtl="0" eaLnBrk="1" fontAlgn="auto" latinLnBrk="0" hangingPunct="1">
              <a:lnSpc>
                <a:spcPct val="150000"/>
              </a:lnSpc>
              <a:spcBef>
                <a:spcPts val="0"/>
              </a:spcBef>
              <a:spcAft>
                <a:spcPts val="0"/>
              </a:spcAft>
              <a:buClrTx/>
              <a:buSzTx/>
              <a:buFont typeface="Wingdings" pitchFamily="2" charset="2"/>
              <a:buChar char="v"/>
              <a:tabLst/>
              <a:defRPr/>
            </a:pPr>
            <a:r>
              <a:rPr kumimoji="0" lang="fr-FR" sz="2100" b="0"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rPr>
              <a:t>Mettre en place et présider un Comité Local de suivi technique (CLST) du PAVICC;</a:t>
            </a:r>
          </a:p>
          <a:p>
            <a:pPr marL="457200" marR="0" lvl="0" indent="-457200" algn="just" defTabSz="914400" rtl="0" eaLnBrk="1" fontAlgn="auto" latinLnBrk="0" hangingPunct="1">
              <a:lnSpc>
                <a:spcPct val="150000"/>
              </a:lnSpc>
              <a:spcBef>
                <a:spcPts val="0"/>
              </a:spcBef>
              <a:spcAft>
                <a:spcPts val="0"/>
              </a:spcAft>
              <a:buClrTx/>
              <a:buSzTx/>
              <a:buFont typeface="Wingdings" pitchFamily="2" charset="2"/>
              <a:buChar char="v"/>
              <a:tabLst/>
              <a:defRPr/>
            </a:pPr>
            <a:r>
              <a:rPr kumimoji="0" lang="fr-FR" sz="2100" b="0"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rPr>
              <a:t>Examiner les rapports d’avancement des travaux soumis par la CCP;</a:t>
            </a:r>
          </a:p>
          <a:p>
            <a:pPr marL="457200" marR="0" lvl="0" indent="-457200" algn="just" defTabSz="914400" rtl="0" eaLnBrk="1" fontAlgn="auto" latinLnBrk="0" hangingPunct="1">
              <a:lnSpc>
                <a:spcPct val="150000"/>
              </a:lnSpc>
              <a:spcBef>
                <a:spcPts val="0"/>
              </a:spcBef>
              <a:spcAft>
                <a:spcPts val="0"/>
              </a:spcAft>
              <a:buClrTx/>
              <a:buSzTx/>
              <a:buFont typeface="Wingdings" pitchFamily="2" charset="2"/>
              <a:buChar char="v"/>
              <a:tabLst/>
              <a:defRPr/>
            </a:pPr>
            <a:r>
              <a:rPr kumimoji="0" lang="fr-FR" sz="2100" b="0"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rPr>
              <a:t>Identifier, élaborer et mettre en œuvre des projets de type C (aménagement d’espace pour pisciculture, maraîchage, riziculture, </a:t>
            </a:r>
            <a:r>
              <a:rPr kumimoji="0" lang="fr-FR" sz="2100" b="0" i="0" u="none" strike="noStrike" kern="1200" cap="none" spc="0" normalizeH="0" baseline="0" noProof="0" dirty="0" err="1">
                <a:ln>
                  <a:noFill/>
                </a:ln>
                <a:solidFill>
                  <a:prstClr val="black"/>
                </a:solidFill>
                <a:effectLst/>
                <a:uLnTx/>
                <a:uFillTx/>
                <a:latin typeface="Open Sans" pitchFamily="2" charset="0"/>
                <a:ea typeface="Open Sans" pitchFamily="2" charset="0"/>
                <a:cs typeface="Open Sans" pitchFamily="2" charset="0"/>
              </a:rPr>
              <a:t>etc</a:t>
            </a:r>
            <a:r>
              <a:rPr kumimoji="0" lang="fr-FR" sz="2100" b="0"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rPr>
              <a:t>)</a:t>
            </a:r>
          </a:p>
          <a:p>
            <a:pPr marL="457200" marR="0" lvl="0" indent="-457200" algn="just" defTabSz="914400" rtl="0" eaLnBrk="1" fontAlgn="auto" latinLnBrk="0" hangingPunct="1">
              <a:lnSpc>
                <a:spcPct val="150000"/>
              </a:lnSpc>
              <a:spcBef>
                <a:spcPts val="0"/>
              </a:spcBef>
              <a:spcAft>
                <a:spcPts val="0"/>
              </a:spcAft>
              <a:buClrTx/>
              <a:buSzTx/>
              <a:buFont typeface="Wingdings" pitchFamily="2" charset="2"/>
              <a:buChar char="v"/>
              <a:tabLst/>
              <a:defRPr/>
            </a:pPr>
            <a:r>
              <a:rPr kumimoji="0" lang="fr-FR" sz="2100" b="0"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rPr>
              <a:t>Assurer l’entretien des infrastructures et équipements</a:t>
            </a:r>
          </a:p>
          <a:p>
            <a:pPr marL="457200" marR="0" lvl="0" indent="-457200" algn="just" defTabSz="914400" rtl="0" eaLnBrk="1" fontAlgn="auto" latinLnBrk="0" hangingPunct="1">
              <a:lnSpc>
                <a:spcPct val="150000"/>
              </a:lnSpc>
              <a:spcBef>
                <a:spcPts val="0"/>
              </a:spcBef>
              <a:spcAft>
                <a:spcPts val="0"/>
              </a:spcAft>
              <a:buClrTx/>
              <a:buSzTx/>
              <a:buFont typeface="Wingdings" pitchFamily="2" charset="2"/>
              <a:buChar char="v"/>
              <a:tabLst/>
              <a:defRPr/>
            </a:pPr>
            <a:r>
              <a:rPr lang="fr-FR" sz="2100" dirty="0">
                <a:solidFill>
                  <a:prstClr val="black"/>
                </a:solidFill>
                <a:latin typeface="Open Sans" pitchFamily="2" charset="0"/>
                <a:ea typeface="Open Sans" pitchFamily="2" charset="0"/>
                <a:cs typeface="Open Sans" pitchFamily="2" charset="0"/>
              </a:rPr>
              <a:t>Participer à la réception des travaux, </a:t>
            </a:r>
            <a:r>
              <a:rPr kumimoji="0" lang="fr-FR" sz="2100" b="0"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rPr>
              <a:t>etc.</a:t>
            </a:r>
          </a:p>
        </p:txBody>
      </p:sp>
      <p:graphicFrame>
        <p:nvGraphicFramePr>
          <p:cNvPr id="11" name="Tableau 10">
            <a:extLst>
              <a:ext uri="{FF2B5EF4-FFF2-40B4-BE49-F238E27FC236}">
                <a16:creationId xmlns:a16="http://schemas.microsoft.com/office/drawing/2014/main" id="{26380961-CCFC-4CFA-AD0E-1BB5FA634934}"/>
              </a:ext>
            </a:extLst>
          </p:cNvPr>
          <p:cNvGraphicFramePr>
            <a:graphicFrameLocks noGrp="1"/>
          </p:cNvGraphicFramePr>
          <p:nvPr/>
        </p:nvGraphicFramePr>
        <p:xfrm>
          <a:off x="-4" y="-36532"/>
          <a:ext cx="9130085" cy="594360"/>
        </p:xfrm>
        <a:graphic>
          <a:graphicData uri="http://schemas.openxmlformats.org/drawingml/2006/table">
            <a:tbl>
              <a:tblPr firstRow="1" bandRow="1">
                <a:tableStyleId>{5C22544A-7EE6-4342-B048-85BDC9FD1C3A}</a:tableStyleId>
              </a:tblPr>
              <a:tblGrid>
                <a:gridCol w="1826017">
                  <a:extLst>
                    <a:ext uri="{9D8B030D-6E8A-4147-A177-3AD203B41FA5}">
                      <a16:colId xmlns:a16="http://schemas.microsoft.com/office/drawing/2014/main" val="20000"/>
                    </a:ext>
                  </a:extLst>
                </a:gridCol>
                <a:gridCol w="1826017">
                  <a:extLst>
                    <a:ext uri="{9D8B030D-6E8A-4147-A177-3AD203B41FA5}">
                      <a16:colId xmlns:a16="http://schemas.microsoft.com/office/drawing/2014/main" val="20001"/>
                    </a:ext>
                  </a:extLst>
                </a:gridCol>
                <a:gridCol w="1826017">
                  <a:extLst>
                    <a:ext uri="{9D8B030D-6E8A-4147-A177-3AD203B41FA5}">
                      <a16:colId xmlns:a16="http://schemas.microsoft.com/office/drawing/2014/main" val="20002"/>
                    </a:ext>
                  </a:extLst>
                </a:gridCol>
                <a:gridCol w="1826017">
                  <a:extLst>
                    <a:ext uri="{9D8B030D-6E8A-4147-A177-3AD203B41FA5}">
                      <a16:colId xmlns:a16="http://schemas.microsoft.com/office/drawing/2014/main" val="20003"/>
                    </a:ext>
                  </a:extLst>
                </a:gridCol>
                <a:gridCol w="1826017">
                  <a:extLst>
                    <a:ext uri="{9D8B030D-6E8A-4147-A177-3AD203B41FA5}">
                      <a16:colId xmlns:a16="http://schemas.microsoft.com/office/drawing/2014/main" val="1604248163"/>
                    </a:ext>
                  </a:extLst>
                </a:gridCol>
              </a:tblGrid>
              <a:tr h="464238">
                <a:tc>
                  <a:txBody>
                    <a:bodyPr/>
                    <a:lstStyle/>
                    <a:p>
                      <a:pPr algn="ctr"/>
                      <a:r>
                        <a:rPr lang="fr-FR" sz="1100" i="0" dirty="0">
                          <a:solidFill>
                            <a:srgbClr val="7030A0"/>
                          </a:solidFill>
                          <a:latin typeface="Century Schoolbook" pitchFamily="18" charset="0"/>
                        </a:rPr>
                        <a:t>Présentation du PAVICC</a:t>
                      </a:r>
                      <a:r>
                        <a:rPr lang="fr-FR" sz="1100" i="0" baseline="0" dirty="0">
                          <a:solidFill>
                            <a:srgbClr val="7030A0"/>
                          </a:solidFill>
                          <a:latin typeface="Century Schoolbook" pitchFamily="18" charset="0"/>
                        </a:rPr>
                        <a:t> </a:t>
                      </a:r>
                      <a:endParaRPr lang="fr-FR" sz="1100" i="0" dirty="0">
                        <a:solidFill>
                          <a:srgbClr val="7030A0"/>
                        </a:solidFill>
                        <a:latin typeface="Century Schoolbook" pitchFamily="18" charset="0"/>
                      </a:endParaRPr>
                    </a:p>
                  </a:txBody>
                  <a:tcPr anchor="ctr">
                    <a:solidFill>
                      <a:schemeClr val="bg1"/>
                    </a:solidFill>
                  </a:tcPr>
                </a:tc>
                <a:tc>
                  <a:txBody>
                    <a:bodyPr/>
                    <a:lstStyle/>
                    <a:p>
                      <a:pPr algn="ctr"/>
                      <a:r>
                        <a:rPr lang="fr-FR" sz="1200" i="0" dirty="0">
                          <a:solidFill>
                            <a:schemeClr val="bg1"/>
                          </a:solidFill>
                          <a:latin typeface="Century Schoolbook" pitchFamily="18" charset="0"/>
                        </a:rPr>
                        <a:t>Planification urbaine</a:t>
                      </a:r>
                    </a:p>
                  </a:txBody>
                  <a:tcPr anchor="ctr">
                    <a:noFill/>
                  </a:tcPr>
                </a:tc>
                <a:tc>
                  <a:txBody>
                    <a:bodyPr/>
                    <a:lstStyle/>
                    <a:p>
                      <a:pPr algn="ctr"/>
                      <a:r>
                        <a:rPr lang="fr-FR" sz="1100" i="0" dirty="0">
                          <a:solidFill>
                            <a:schemeClr val="bg1"/>
                          </a:solidFill>
                          <a:latin typeface="Century Schoolbook" pitchFamily="18" charset="0"/>
                        </a:rPr>
                        <a:t>Investissements</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bg1"/>
                          </a:solidFill>
                          <a:latin typeface="Century Schoolbook" pitchFamily="18" charset="0"/>
                        </a:rPr>
                        <a:t>Renforcement des capacités</a:t>
                      </a:r>
                    </a:p>
                    <a:p>
                      <a:pPr algn="ctr"/>
                      <a:endParaRPr lang="fr-FR" sz="1100" i="0" dirty="0">
                        <a:solidFill>
                          <a:schemeClr val="bg1"/>
                        </a:solidFill>
                        <a:latin typeface="Century Schoolbook" pitchFamily="18" charset="0"/>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noProof="0" dirty="0">
                          <a:ln>
                            <a:noFill/>
                          </a:ln>
                          <a:solidFill>
                            <a:prstClr val="white"/>
                          </a:solidFill>
                          <a:effectLst/>
                          <a:uLnTx/>
                          <a:uFillTx/>
                          <a:latin typeface="Century Schoolbook" pitchFamily="18" charset="0"/>
                          <a:ea typeface="+mn-ea"/>
                          <a:cs typeface="+mn-cs"/>
                        </a:rPr>
                        <a:t>Suivi -évaluation </a:t>
                      </a:r>
                    </a:p>
                    <a:p>
                      <a:pPr algn="ctr"/>
                      <a:endParaRPr lang="fr-FR" sz="1100" i="0" dirty="0">
                        <a:solidFill>
                          <a:schemeClr val="bg1"/>
                        </a:solidFill>
                        <a:latin typeface="Century Schoolbook" pitchFamily="18" charset="0"/>
                      </a:endParaRPr>
                    </a:p>
                  </a:txBody>
                  <a:tcPr anchor="ctr">
                    <a:noFill/>
                  </a:tcPr>
                </a:tc>
                <a:extLst>
                  <a:ext uri="{0D108BD9-81ED-4DB2-BD59-A6C34878D82A}">
                    <a16:rowId xmlns:a16="http://schemas.microsoft.com/office/drawing/2014/main" val="10000"/>
                  </a:ext>
                </a:extLst>
              </a:tr>
            </a:tbl>
          </a:graphicData>
        </a:graphic>
      </p:graphicFrame>
      <p:pic>
        <p:nvPicPr>
          <p:cNvPr id="4" name="Image 3" descr="Une image contenant texte&#10;&#10;Description générée automatiquement">
            <a:extLst>
              <a:ext uri="{FF2B5EF4-FFF2-40B4-BE49-F238E27FC236}">
                <a16:creationId xmlns:a16="http://schemas.microsoft.com/office/drawing/2014/main" id="{D82468F6-48F6-A9C6-0CB1-6B1957D2D93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252" y="5770036"/>
            <a:ext cx="2012184" cy="946324"/>
          </a:xfrm>
          <a:prstGeom prst="rect">
            <a:avLst/>
          </a:prstGeom>
          <a:noFill/>
        </p:spPr>
      </p:pic>
    </p:spTree>
    <p:extLst>
      <p:ext uri="{BB962C8B-B14F-4D97-AF65-F5344CB8AC3E}">
        <p14:creationId xmlns:p14="http://schemas.microsoft.com/office/powerpoint/2010/main" val="1649426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 4" descr="Capture d’écran 2017-09-26 à 00.54.2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08" y="1536737"/>
            <a:ext cx="3923928" cy="3784526"/>
          </a:xfrm>
          <a:prstGeom prst="rect">
            <a:avLst/>
          </a:prstGeom>
        </p:spPr>
      </p:pic>
      <p:pic>
        <p:nvPicPr>
          <p:cNvPr id="4" name="Image 3" descr="Capture d’écran 2017-05-24 à 06.33.4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5936" y="923355"/>
            <a:ext cx="5184576" cy="4551049"/>
          </a:xfrm>
          <a:prstGeom prst="rect">
            <a:avLst/>
          </a:prstGeom>
        </p:spPr>
      </p:pic>
      <p:sp>
        <p:nvSpPr>
          <p:cNvPr id="6" name="ZoneTexte 5"/>
          <p:cNvSpPr txBox="1"/>
          <p:nvPr/>
        </p:nvSpPr>
        <p:spPr>
          <a:xfrm>
            <a:off x="2339752" y="474582"/>
            <a:ext cx="4721164" cy="369332"/>
          </a:xfrm>
          <a:prstGeom prst="rect">
            <a:avLst/>
          </a:prstGeom>
          <a:noFill/>
          <a:ln w="3175">
            <a:solidFill>
              <a:schemeClr val="tx1"/>
            </a:solidFill>
          </a:ln>
        </p:spPr>
        <p:txBody>
          <a:bodyPr wrap="none" rtlCol="0">
            <a:spAutoFit/>
          </a:bodyPr>
          <a:lstStyle/>
          <a:p>
            <a:r>
              <a:rPr lang="fr-FR" b="1" dirty="0">
                <a:latin typeface="Open Sans" pitchFamily="2" charset="0"/>
                <a:ea typeface="Open Sans" pitchFamily="2" charset="0"/>
                <a:cs typeface="Open Sans" pitchFamily="2" charset="0"/>
              </a:rPr>
              <a:t>Inclusion des 3 composantes du PAVICC</a:t>
            </a:r>
          </a:p>
        </p:txBody>
      </p:sp>
      <p:pic>
        <p:nvPicPr>
          <p:cNvPr id="2" name="Image 1" descr="Une image contenant texte&#10;&#10;Description générée automatiquement">
            <a:extLst>
              <a:ext uri="{FF2B5EF4-FFF2-40B4-BE49-F238E27FC236}">
                <a16:creationId xmlns:a16="http://schemas.microsoft.com/office/drawing/2014/main" id="{3BFDA88D-3F13-3DDF-ABD3-54F81462081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0252" y="5770036"/>
            <a:ext cx="2012184" cy="946324"/>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ZoneTexte 1"/>
          <p:cNvSpPr txBox="1"/>
          <p:nvPr/>
        </p:nvSpPr>
        <p:spPr>
          <a:xfrm>
            <a:off x="203795" y="1268760"/>
            <a:ext cx="1919934" cy="3416320"/>
          </a:xfrm>
          <a:prstGeom prst="rect">
            <a:avLst/>
          </a:prstGeom>
          <a:noFill/>
        </p:spPr>
        <p:txBody>
          <a:bodyPr wrap="square" rtlCol="0">
            <a:spAutoFit/>
          </a:bodyPr>
          <a:lstStyle/>
          <a:p>
            <a:r>
              <a:rPr lang="fr-FR" b="1" dirty="0">
                <a:latin typeface="Open Sans" pitchFamily="2" charset="0"/>
                <a:ea typeface="Open Sans" pitchFamily="2" charset="0"/>
                <a:cs typeface="Open Sans" pitchFamily="2" charset="0"/>
              </a:rPr>
              <a:t>Composante 1 : </a:t>
            </a:r>
            <a:r>
              <a:rPr lang="fr-FR" dirty="0">
                <a:latin typeface="Open Sans" pitchFamily="2" charset="0"/>
                <a:ea typeface="Open Sans" pitchFamily="2" charset="0"/>
                <a:cs typeface="Open Sans" pitchFamily="2" charset="0"/>
              </a:rPr>
              <a:t>Planification urbaine stratégique</a:t>
            </a:r>
          </a:p>
          <a:p>
            <a:endParaRPr lang="fr-FR" dirty="0">
              <a:latin typeface="Open Sans" pitchFamily="2" charset="0"/>
              <a:ea typeface="Open Sans" pitchFamily="2" charset="0"/>
              <a:cs typeface="Open Sans" pitchFamily="2" charset="0"/>
            </a:endParaRPr>
          </a:p>
          <a:p>
            <a:r>
              <a:rPr lang="fr-FR" b="1" dirty="0">
                <a:latin typeface="Open Sans" pitchFamily="2" charset="0"/>
                <a:ea typeface="Open Sans" pitchFamily="2" charset="0"/>
                <a:cs typeface="Open Sans" pitchFamily="2" charset="0"/>
              </a:rPr>
              <a:t>Composante 2 </a:t>
            </a:r>
            <a:r>
              <a:rPr lang="fr-FR" dirty="0">
                <a:latin typeface="Open Sans" pitchFamily="2" charset="0"/>
                <a:ea typeface="Open Sans" pitchFamily="2" charset="0"/>
                <a:cs typeface="Open Sans" pitchFamily="2" charset="0"/>
              </a:rPr>
              <a:t>: Projets prioritaires</a:t>
            </a:r>
          </a:p>
          <a:p>
            <a:endParaRPr lang="fr-FR" b="1" dirty="0">
              <a:latin typeface="Open Sans" pitchFamily="2" charset="0"/>
              <a:ea typeface="Open Sans" pitchFamily="2" charset="0"/>
              <a:cs typeface="Open Sans" pitchFamily="2" charset="0"/>
            </a:endParaRPr>
          </a:p>
          <a:p>
            <a:r>
              <a:rPr lang="fr-FR" b="1" dirty="0">
                <a:latin typeface="Open Sans" pitchFamily="2" charset="0"/>
                <a:ea typeface="Open Sans" pitchFamily="2" charset="0"/>
                <a:cs typeface="Open Sans" pitchFamily="2" charset="0"/>
              </a:rPr>
              <a:t>Composante 3 </a:t>
            </a:r>
            <a:r>
              <a:rPr lang="fr-FR" dirty="0">
                <a:latin typeface="Open Sans" pitchFamily="2" charset="0"/>
                <a:ea typeface="Open Sans" pitchFamily="2" charset="0"/>
                <a:cs typeface="Open Sans" pitchFamily="2" charset="0"/>
              </a:rPr>
              <a:t>: Conduite du changement</a:t>
            </a:r>
          </a:p>
        </p:txBody>
      </p:sp>
      <p:pic>
        <p:nvPicPr>
          <p:cNvPr id="3" name="Image 2" descr="Capture d’écran 2017-05-23 à 09.54.4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6047" y="1268760"/>
            <a:ext cx="7007953" cy="4464496"/>
          </a:xfrm>
          <a:prstGeom prst="rect">
            <a:avLst/>
          </a:prstGeom>
        </p:spPr>
      </p:pic>
      <p:pic>
        <p:nvPicPr>
          <p:cNvPr id="4" name="Image 3" descr="Une image contenant texte&#10;&#10;Description générée automatiquement">
            <a:extLst>
              <a:ext uri="{FF2B5EF4-FFF2-40B4-BE49-F238E27FC236}">
                <a16:creationId xmlns:a16="http://schemas.microsoft.com/office/drawing/2014/main" id="{8AFBDD9E-71E9-8FCE-B9F4-97B3D31A493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252" y="5770036"/>
            <a:ext cx="2012184" cy="946324"/>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Espace réservé du contenu 2"/>
          <p:cNvSpPr txBox="1">
            <a:spLocks/>
          </p:cNvSpPr>
          <p:nvPr/>
        </p:nvSpPr>
        <p:spPr>
          <a:xfrm>
            <a:off x="27360" y="1124744"/>
            <a:ext cx="3608536" cy="4680520"/>
          </a:xfrm>
          <a:prstGeom prst="rect">
            <a:avLst/>
          </a:prstGeom>
        </p:spPr>
        <p:txBody>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500" b="1"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1500" b="1"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rPr>
              <a:t>PDU et PDES de COTONOU et de SÈMÈ-PODJI</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500" b="0"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endParaRPr>
          </a:p>
          <a:p>
            <a:pPr marL="342900" marR="0" lvl="0" indent="-342900" algn="l" defTabSz="914400" rtl="0" eaLnBrk="1" fontAlgn="auto" latinLnBrk="0" hangingPunct="1">
              <a:lnSpc>
                <a:spcPct val="100000"/>
              </a:lnSpc>
              <a:spcBef>
                <a:spcPct val="20000"/>
              </a:spcBef>
              <a:spcAft>
                <a:spcPts val="0"/>
              </a:spcAft>
              <a:buClrTx/>
              <a:buSzTx/>
              <a:buFont typeface="Wingdings" charset="2"/>
              <a:buChar char="§"/>
              <a:tabLst/>
              <a:defRPr/>
            </a:pPr>
            <a:endParaRPr kumimoji="0" lang="fr-FR" sz="1300" b="0"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endParaRPr>
          </a:p>
          <a:p>
            <a:pPr marL="342900" marR="0" lvl="0" indent="-342900" algn="l" defTabSz="914400" rtl="0" eaLnBrk="1" fontAlgn="auto" latinLnBrk="0" hangingPunct="1">
              <a:lnSpc>
                <a:spcPct val="100000"/>
              </a:lnSpc>
              <a:spcBef>
                <a:spcPct val="20000"/>
              </a:spcBef>
              <a:spcAft>
                <a:spcPts val="0"/>
              </a:spcAft>
              <a:buClrTx/>
              <a:buSzTx/>
              <a:buFont typeface="Wingdings" charset="2"/>
              <a:buChar char="§"/>
              <a:tabLst/>
              <a:defRPr/>
            </a:pPr>
            <a:endParaRPr kumimoji="0" lang="fr-FR" sz="1300" b="0"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300" b="0"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400" b="0" i="0" u="none" strike="noStrike" kern="1200" cap="none" spc="0" normalizeH="0" baseline="0" noProof="0" dirty="0">
              <a:ln>
                <a:noFill/>
              </a:ln>
              <a:solidFill>
                <a:prstClr val="black"/>
              </a:solidFill>
              <a:effectLst/>
              <a:uLnTx/>
              <a:uFillTx/>
              <a:latin typeface="Open Sans" pitchFamily="2" charset="0"/>
              <a:ea typeface="Open Sans" pitchFamily="2" charset="0"/>
              <a:cs typeface="Open Sans" pitchFamily="2" charset="0"/>
            </a:endParaRPr>
          </a:p>
        </p:txBody>
      </p:sp>
      <p:sp>
        <p:nvSpPr>
          <p:cNvPr id="5" name="Espace réservé du contenu 2"/>
          <p:cNvSpPr txBox="1">
            <a:spLocks/>
          </p:cNvSpPr>
          <p:nvPr/>
        </p:nvSpPr>
        <p:spPr>
          <a:xfrm>
            <a:off x="3851920" y="1124744"/>
            <a:ext cx="2520280" cy="1296144"/>
          </a:xfrm>
          <a:prstGeom prst="rect">
            <a:avLst/>
          </a:prstGeom>
        </p:spPr>
        <p:txBody>
          <a:bodyPr/>
          <a:lstStyle>
            <a:lvl1pPr marL="176213" indent="-176213" algn="l" defTabSz="914400" rtl="0" eaLnBrk="1" latinLnBrk="0" hangingPunct="1">
              <a:spcBef>
                <a:spcPts val="0"/>
              </a:spcBef>
              <a:buClr>
                <a:srgbClr val="00B6B1"/>
              </a:buClr>
              <a:buFont typeface="Lucida Grande"/>
              <a:buChar char="–"/>
              <a:defRPr lang="fr-FR" sz="1800" b="1" kern="1200" dirty="0" smtClean="0">
                <a:solidFill>
                  <a:schemeClr val="tx1"/>
                </a:solidFill>
                <a:latin typeface="Arial"/>
                <a:ea typeface="+mn-ea"/>
                <a:cs typeface="Arial"/>
              </a:defRPr>
            </a:lvl1pPr>
            <a:lvl2pPr marL="0" indent="0" algn="l" defTabSz="914400" rtl="0" eaLnBrk="1" latinLnBrk="0" hangingPunct="1">
              <a:spcBef>
                <a:spcPct val="20000"/>
              </a:spcBef>
              <a:buFont typeface="Arial" pitchFamily="34" charset="0"/>
              <a:buNone/>
              <a:tabLst/>
              <a:defRPr lang="fr-FR" sz="1200" b="0" kern="1200" dirty="0" smtClean="0">
                <a:solidFill>
                  <a:schemeClr val="bg1">
                    <a:lumMod val="50000"/>
                  </a:schemeClr>
                </a:solidFill>
                <a:latin typeface="Arial"/>
                <a:ea typeface="+mn-ea"/>
                <a:cs typeface="Arial"/>
              </a:defRPr>
            </a:lvl2pPr>
            <a:lvl3pPr marL="0" indent="0" algn="l" defTabSz="914400" rtl="0" eaLnBrk="1" latinLnBrk="0" hangingPunct="1">
              <a:spcBef>
                <a:spcPts val="600"/>
              </a:spcBef>
              <a:buFont typeface="Arial" pitchFamily="34" charset="0"/>
              <a:buNone/>
              <a:defRPr lang="fr-FR" sz="1800" b="0" kern="1200">
                <a:solidFill>
                  <a:schemeClr val="tx1"/>
                </a:solidFill>
                <a:latin typeface="+mn-lt"/>
                <a:ea typeface="+mn-ea"/>
                <a:cs typeface="+mn-cs"/>
              </a:defRPr>
            </a:lvl3pPr>
            <a:lvl4pPr marL="270000" indent="-180000" algn="l" defTabSz="914400" rtl="0" eaLnBrk="1" latinLnBrk="0" hangingPunct="1">
              <a:spcBef>
                <a:spcPts val="300"/>
              </a:spcBef>
              <a:buClr>
                <a:schemeClr val="bg2"/>
              </a:buClr>
              <a:buSzPct val="80000"/>
              <a:buFont typeface="Wingdings 3" pitchFamily="18" charset="2"/>
              <a:buChar char=""/>
              <a:defRPr lang="fr-FR" sz="1600" kern="1200">
                <a:solidFill>
                  <a:schemeClr val="tx1"/>
                </a:solidFill>
                <a:latin typeface="+mn-lt"/>
                <a:ea typeface="+mn-ea"/>
                <a:cs typeface="+mn-cs"/>
              </a:defRPr>
            </a:lvl4pPr>
            <a:lvl5pPr marL="414000" indent="-144000" algn="l" defTabSz="914400" rtl="0" eaLnBrk="1" latinLnBrk="0" hangingPunct="1">
              <a:spcBef>
                <a:spcPts val="200"/>
              </a:spcBef>
              <a:buClr>
                <a:schemeClr val="bg2"/>
              </a:buClr>
              <a:buFont typeface="Wingdings" pitchFamily="2" charset="2"/>
              <a:buChar char="§"/>
              <a:defRPr lang="fr-F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lgn="ctr">
              <a:buFont typeface="Lucida Grande"/>
              <a:buNone/>
            </a:pPr>
            <a:r>
              <a:rPr lang="fr-FR" sz="1500" dirty="0">
                <a:solidFill>
                  <a:prstClr val="black"/>
                </a:solidFill>
                <a:latin typeface="Open Sans" pitchFamily="2" charset="0"/>
                <a:ea typeface="Open Sans" pitchFamily="2" charset="0"/>
                <a:cs typeface="Open Sans" pitchFamily="2" charset="0"/>
              </a:rPr>
              <a:t>SDAU BOHICON-ABOMEY</a:t>
            </a:r>
          </a:p>
          <a:p>
            <a:pPr marL="0" indent="0" algn="ctr">
              <a:buFont typeface="Lucida Grande"/>
              <a:buNone/>
            </a:pPr>
            <a:endParaRPr lang="fr-FR" sz="1500" dirty="0">
              <a:solidFill>
                <a:prstClr val="black"/>
              </a:solidFill>
              <a:latin typeface="Open Sans" pitchFamily="2" charset="0"/>
              <a:ea typeface="Open Sans" pitchFamily="2" charset="0"/>
              <a:cs typeface="Open Sans" pitchFamily="2" charset="0"/>
            </a:endParaRPr>
          </a:p>
          <a:p>
            <a:pPr marL="0" indent="0" algn="ctr">
              <a:buFont typeface="Lucida Grande"/>
              <a:buNone/>
            </a:pPr>
            <a:r>
              <a:rPr lang="fr-FR" sz="1500" dirty="0">
                <a:solidFill>
                  <a:prstClr val="black"/>
                </a:solidFill>
                <a:latin typeface="Open Sans" pitchFamily="2" charset="0"/>
                <a:ea typeface="Open Sans" pitchFamily="2" charset="0"/>
                <a:cs typeface="Open Sans" pitchFamily="2" charset="0"/>
              </a:rPr>
              <a:t>PDU et PDES de BOHICON</a:t>
            </a:r>
          </a:p>
          <a:p>
            <a:pPr marL="0" indent="0">
              <a:buFont typeface="Lucida Grande"/>
              <a:buNone/>
            </a:pPr>
            <a:endParaRPr lang="fr-FR" sz="1500" dirty="0">
              <a:solidFill>
                <a:prstClr val="black"/>
              </a:solidFill>
              <a:latin typeface="Open Sans" pitchFamily="2" charset="0"/>
              <a:ea typeface="Open Sans" pitchFamily="2" charset="0"/>
              <a:cs typeface="Open Sans" pitchFamily="2" charset="0"/>
            </a:endParaRPr>
          </a:p>
          <a:p>
            <a:pPr marL="0" indent="0">
              <a:buFont typeface="Lucida Grande"/>
              <a:buNone/>
            </a:pPr>
            <a:endParaRPr lang="fr-FR" sz="1500" dirty="0">
              <a:solidFill>
                <a:prstClr val="black"/>
              </a:solidFill>
              <a:latin typeface="Open Sans" pitchFamily="2" charset="0"/>
              <a:ea typeface="Open Sans" pitchFamily="2" charset="0"/>
              <a:cs typeface="Open Sans" pitchFamily="2" charset="0"/>
            </a:endParaRPr>
          </a:p>
          <a:p>
            <a:pPr>
              <a:buFont typeface="Wingdings" charset="2"/>
              <a:buChar char="§"/>
            </a:pPr>
            <a:endParaRPr lang="fr-FR" sz="1300" b="0" dirty="0">
              <a:solidFill>
                <a:prstClr val="black"/>
              </a:solidFill>
              <a:latin typeface="Open Sans" pitchFamily="2" charset="0"/>
              <a:ea typeface="Open Sans" pitchFamily="2" charset="0"/>
              <a:cs typeface="Open Sans" pitchFamily="2" charset="0"/>
            </a:endParaRPr>
          </a:p>
          <a:p>
            <a:pPr>
              <a:buFont typeface="Wingdings" charset="2"/>
              <a:buChar char="§"/>
            </a:pPr>
            <a:endParaRPr lang="fr-FR" sz="1300" b="0" dirty="0">
              <a:solidFill>
                <a:prstClr val="black"/>
              </a:solidFill>
              <a:latin typeface="Open Sans" pitchFamily="2" charset="0"/>
              <a:ea typeface="Open Sans" pitchFamily="2" charset="0"/>
              <a:cs typeface="Open Sans" pitchFamily="2" charset="0"/>
            </a:endParaRPr>
          </a:p>
          <a:p>
            <a:pPr marL="0" indent="0">
              <a:buFont typeface="Lucida Grande"/>
              <a:buNone/>
            </a:pPr>
            <a:endParaRPr lang="fr-FR" sz="1300" b="0" dirty="0">
              <a:solidFill>
                <a:prstClr val="black"/>
              </a:solidFill>
              <a:latin typeface="Open Sans" pitchFamily="2" charset="0"/>
              <a:ea typeface="Open Sans" pitchFamily="2" charset="0"/>
              <a:cs typeface="Open Sans" pitchFamily="2" charset="0"/>
            </a:endParaRPr>
          </a:p>
          <a:p>
            <a:pPr marL="0" indent="0">
              <a:buFont typeface="Lucida Grande"/>
              <a:buNone/>
            </a:pPr>
            <a:endParaRPr lang="fr-FR" sz="1400" dirty="0">
              <a:solidFill>
                <a:prstClr val="black"/>
              </a:solidFill>
              <a:latin typeface="Open Sans" pitchFamily="2" charset="0"/>
              <a:ea typeface="Open Sans" pitchFamily="2" charset="0"/>
              <a:cs typeface="Open Sans" pitchFamily="2" charset="0"/>
            </a:endParaRPr>
          </a:p>
        </p:txBody>
      </p:sp>
      <p:sp>
        <p:nvSpPr>
          <p:cNvPr id="6" name="Espace réservé du contenu 2"/>
          <p:cNvSpPr txBox="1">
            <a:spLocks/>
          </p:cNvSpPr>
          <p:nvPr/>
        </p:nvSpPr>
        <p:spPr>
          <a:xfrm>
            <a:off x="6516216" y="1124744"/>
            <a:ext cx="2520280" cy="4680520"/>
          </a:xfrm>
          <a:prstGeom prst="rect">
            <a:avLst/>
          </a:prstGeom>
        </p:spPr>
        <p:txBody>
          <a:bodyPr/>
          <a:lstStyle>
            <a:lvl1pPr marL="176213" indent="-176213" algn="l" defTabSz="914400" rtl="0" eaLnBrk="1" latinLnBrk="0" hangingPunct="1">
              <a:spcBef>
                <a:spcPts val="0"/>
              </a:spcBef>
              <a:buClr>
                <a:srgbClr val="00B6B1"/>
              </a:buClr>
              <a:buFont typeface="Lucida Grande"/>
              <a:buChar char="–"/>
              <a:defRPr lang="fr-FR" sz="1800" b="1" kern="1200" dirty="0" smtClean="0">
                <a:solidFill>
                  <a:schemeClr val="tx1"/>
                </a:solidFill>
                <a:latin typeface="Arial"/>
                <a:ea typeface="+mn-ea"/>
                <a:cs typeface="Arial"/>
              </a:defRPr>
            </a:lvl1pPr>
            <a:lvl2pPr marL="0" indent="0" algn="l" defTabSz="914400" rtl="0" eaLnBrk="1" latinLnBrk="0" hangingPunct="1">
              <a:spcBef>
                <a:spcPct val="20000"/>
              </a:spcBef>
              <a:buFont typeface="Arial" pitchFamily="34" charset="0"/>
              <a:buNone/>
              <a:tabLst/>
              <a:defRPr lang="fr-FR" sz="1200" b="0" kern="1200" dirty="0" smtClean="0">
                <a:solidFill>
                  <a:schemeClr val="bg1">
                    <a:lumMod val="50000"/>
                  </a:schemeClr>
                </a:solidFill>
                <a:latin typeface="Arial"/>
                <a:ea typeface="+mn-ea"/>
                <a:cs typeface="Arial"/>
              </a:defRPr>
            </a:lvl2pPr>
            <a:lvl3pPr marL="0" indent="0" algn="l" defTabSz="914400" rtl="0" eaLnBrk="1" latinLnBrk="0" hangingPunct="1">
              <a:spcBef>
                <a:spcPts val="600"/>
              </a:spcBef>
              <a:buFont typeface="Arial" pitchFamily="34" charset="0"/>
              <a:buNone/>
              <a:defRPr lang="fr-FR" sz="1800" b="0" kern="1200">
                <a:solidFill>
                  <a:schemeClr val="tx1"/>
                </a:solidFill>
                <a:latin typeface="+mn-lt"/>
                <a:ea typeface="+mn-ea"/>
                <a:cs typeface="+mn-cs"/>
              </a:defRPr>
            </a:lvl3pPr>
            <a:lvl4pPr marL="270000" indent="-180000" algn="l" defTabSz="914400" rtl="0" eaLnBrk="1" latinLnBrk="0" hangingPunct="1">
              <a:spcBef>
                <a:spcPts val="300"/>
              </a:spcBef>
              <a:buClr>
                <a:schemeClr val="bg2"/>
              </a:buClr>
              <a:buSzPct val="80000"/>
              <a:buFont typeface="Wingdings 3" pitchFamily="18" charset="2"/>
              <a:buChar char=""/>
              <a:defRPr lang="fr-FR" sz="1600" kern="1200">
                <a:solidFill>
                  <a:schemeClr val="tx1"/>
                </a:solidFill>
                <a:latin typeface="+mn-lt"/>
                <a:ea typeface="+mn-ea"/>
                <a:cs typeface="+mn-cs"/>
              </a:defRPr>
            </a:lvl4pPr>
            <a:lvl5pPr marL="414000" indent="-144000" algn="l" defTabSz="914400" rtl="0" eaLnBrk="1" latinLnBrk="0" hangingPunct="1">
              <a:spcBef>
                <a:spcPts val="200"/>
              </a:spcBef>
              <a:buClr>
                <a:schemeClr val="bg2"/>
              </a:buClr>
              <a:buFont typeface="Wingdings" pitchFamily="2" charset="2"/>
              <a:buChar char="§"/>
              <a:defRPr lang="fr-F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lgn="ctr">
              <a:buFont typeface="Lucida Grande"/>
              <a:buNone/>
            </a:pPr>
            <a:r>
              <a:rPr lang="fr-FR" sz="1500" dirty="0">
                <a:solidFill>
                  <a:prstClr val="black"/>
                </a:solidFill>
                <a:latin typeface="Open Sans" pitchFamily="2" charset="0"/>
                <a:ea typeface="Open Sans" pitchFamily="2" charset="0"/>
                <a:cs typeface="Open Sans" pitchFamily="2" charset="0"/>
              </a:rPr>
              <a:t>PDC « complet » de COMÈ</a:t>
            </a:r>
          </a:p>
          <a:p>
            <a:pPr marL="0" indent="0" algn="ctr">
              <a:buFont typeface="Lucida Grande"/>
              <a:buNone/>
            </a:pPr>
            <a:endParaRPr lang="fr-FR" sz="1500" dirty="0">
              <a:solidFill>
                <a:prstClr val="black"/>
              </a:solidFill>
              <a:latin typeface="Open Sans" pitchFamily="2" charset="0"/>
              <a:ea typeface="Open Sans" pitchFamily="2" charset="0"/>
              <a:cs typeface="Open Sans" pitchFamily="2" charset="0"/>
            </a:endParaRPr>
          </a:p>
          <a:p>
            <a:pPr marL="0" indent="0" algn="ctr">
              <a:buFont typeface="Lucida Grande"/>
              <a:buNone/>
            </a:pPr>
            <a:r>
              <a:rPr lang="fr-FR" sz="1500" dirty="0">
                <a:solidFill>
                  <a:prstClr val="black"/>
                </a:solidFill>
                <a:latin typeface="Open Sans" pitchFamily="2" charset="0"/>
                <a:ea typeface="Open Sans" pitchFamily="2" charset="0"/>
                <a:cs typeface="Open Sans" pitchFamily="2" charset="0"/>
              </a:rPr>
              <a:t>SDAC</a:t>
            </a:r>
          </a:p>
          <a:p>
            <a:pPr marL="0" indent="0" algn="ctr">
              <a:buFont typeface="Lucida Grande"/>
              <a:buNone/>
            </a:pPr>
            <a:r>
              <a:rPr lang="fr-FR" sz="1500" dirty="0">
                <a:solidFill>
                  <a:prstClr val="black"/>
                </a:solidFill>
                <a:latin typeface="Open Sans" pitchFamily="2" charset="0"/>
                <a:ea typeface="Open Sans" pitchFamily="2" charset="0"/>
                <a:cs typeface="Open Sans" pitchFamily="2" charset="0"/>
              </a:rPr>
              <a:t>PDU et PDES</a:t>
            </a:r>
          </a:p>
          <a:p>
            <a:pPr marL="0" indent="0">
              <a:buFont typeface="Lucida Grande"/>
              <a:buNone/>
            </a:pPr>
            <a:endParaRPr lang="fr-FR" sz="1500" dirty="0">
              <a:solidFill>
                <a:prstClr val="black"/>
              </a:solidFill>
              <a:latin typeface="Open Sans" pitchFamily="2" charset="0"/>
              <a:ea typeface="Open Sans" pitchFamily="2" charset="0"/>
              <a:cs typeface="Open Sans" pitchFamily="2" charset="0"/>
            </a:endParaRPr>
          </a:p>
          <a:p>
            <a:pPr>
              <a:buFont typeface="Wingdings" charset="2"/>
              <a:buChar char="§"/>
            </a:pPr>
            <a:endParaRPr lang="fr-FR" sz="1300" b="0" dirty="0">
              <a:solidFill>
                <a:prstClr val="black"/>
              </a:solidFill>
              <a:latin typeface="Open Sans" pitchFamily="2" charset="0"/>
              <a:ea typeface="Open Sans" pitchFamily="2" charset="0"/>
              <a:cs typeface="Open Sans" pitchFamily="2" charset="0"/>
            </a:endParaRPr>
          </a:p>
          <a:p>
            <a:pPr>
              <a:buFont typeface="Wingdings" charset="2"/>
              <a:buChar char="§"/>
            </a:pPr>
            <a:endParaRPr lang="fr-FR" sz="1300" b="0" dirty="0">
              <a:solidFill>
                <a:prstClr val="black"/>
              </a:solidFill>
              <a:latin typeface="Open Sans" pitchFamily="2" charset="0"/>
              <a:ea typeface="Open Sans" pitchFamily="2" charset="0"/>
              <a:cs typeface="Open Sans" pitchFamily="2" charset="0"/>
            </a:endParaRPr>
          </a:p>
          <a:p>
            <a:pPr marL="0" indent="0">
              <a:buFont typeface="Lucida Grande"/>
              <a:buNone/>
            </a:pPr>
            <a:endParaRPr lang="fr-FR" sz="1300" b="0" dirty="0">
              <a:solidFill>
                <a:prstClr val="black"/>
              </a:solidFill>
              <a:latin typeface="Open Sans" pitchFamily="2" charset="0"/>
              <a:ea typeface="Open Sans" pitchFamily="2" charset="0"/>
              <a:cs typeface="Open Sans" pitchFamily="2" charset="0"/>
            </a:endParaRPr>
          </a:p>
          <a:p>
            <a:pPr marL="0" indent="0">
              <a:buFont typeface="Lucida Grande"/>
              <a:buNone/>
            </a:pPr>
            <a:endParaRPr lang="fr-FR" sz="1400" dirty="0">
              <a:solidFill>
                <a:prstClr val="black"/>
              </a:solidFill>
              <a:latin typeface="Open Sans" pitchFamily="2" charset="0"/>
              <a:ea typeface="Open Sans" pitchFamily="2" charset="0"/>
              <a:cs typeface="Open Sans" pitchFamily="2" charset="0"/>
            </a:endParaRPr>
          </a:p>
        </p:txBody>
      </p:sp>
      <p:pic>
        <p:nvPicPr>
          <p:cNvPr id="7" name="Image 6" descr="Capture d’écran 2017-09-25 à 20.29.23.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636912"/>
            <a:ext cx="3459699" cy="3332087"/>
          </a:xfrm>
          <a:prstGeom prst="rect">
            <a:avLst/>
          </a:prstGeom>
        </p:spPr>
      </p:pic>
      <p:pic>
        <p:nvPicPr>
          <p:cNvPr id="8" name="Image 7" descr="Capture d’écran 2017-09-25 à 20.31.26.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1880" y="2628805"/>
            <a:ext cx="3164635" cy="3248467"/>
          </a:xfrm>
          <a:prstGeom prst="rect">
            <a:avLst/>
          </a:prstGeom>
        </p:spPr>
      </p:pic>
      <p:pic>
        <p:nvPicPr>
          <p:cNvPr id="9" name="Image 8" descr="Capture d’écran 2017-09-25 à 20.34.32.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4248" y="2695674"/>
            <a:ext cx="2153859" cy="3109590"/>
          </a:xfrm>
          <a:prstGeom prst="rect">
            <a:avLst/>
          </a:prstGeom>
        </p:spPr>
      </p:pic>
      <p:pic>
        <p:nvPicPr>
          <p:cNvPr id="2" name="Image 1" descr="Une image contenant texte&#10;&#10;Description générée automatiquement">
            <a:extLst>
              <a:ext uri="{FF2B5EF4-FFF2-40B4-BE49-F238E27FC236}">
                <a16:creationId xmlns:a16="http://schemas.microsoft.com/office/drawing/2014/main" id="{69C44624-9EB2-A3D1-29C0-E53900D4526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181" y="5904797"/>
            <a:ext cx="2012184" cy="946324"/>
          </a:xfrm>
          <a:prstGeom prst="rect">
            <a:avLst/>
          </a:prstGeom>
          <a:noFill/>
        </p:spPr>
      </p:pic>
      <p:sp>
        <p:nvSpPr>
          <p:cNvPr id="3" name="ZoneTexte 2">
            <a:extLst>
              <a:ext uri="{FF2B5EF4-FFF2-40B4-BE49-F238E27FC236}">
                <a16:creationId xmlns:a16="http://schemas.microsoft.com/office/drawing/2014/main" id="{F25AC33B-B9FD-EADE-7113-E887C48D9FA7}"/>
              </a:ext>
            </a:extLst>
          </p:cNvPr>
          <p:cNvSpPr txBox="1"/>
          <p:nvPr/>
        </p:nvSpPr>
        <p:spPr>
          <a:xfrm>
            <a:off x="2267744" y="466788"/>
            <a:ext cx="4941450" cy="369332"/>
          </a:xfrm>
          <a:prstGeom prst="rect">
            <a:avLst/>
          </a:prstGeom>
          <a:noFill/>
        </p:spPr>
        <p:txBody>
          <a:bodyPr wrap="square">
            <a:spAutoFit/>
          </a:bodyPr>
          <a:lstStyle/>
          <a:p>
            <a:r>
              <a:rPr lang="fr-FR" sz="1800" b="1" dirty="0">
                <a:solidFill>
                  <a:srgbClr val="00B050"/>
                </a:solidFill>
                <a:latin typeface="Open Sans" pitchFamily="2" charset="0"/>
                <a:ea typeface="Open Sans" pitchFamily="2" charset="0"/>
                <a:cs typeface="Open Sans" pitchFamily="2" charset="0"/>
              </a:rPr>
              <a:t>Anticiper par la Planification urbaine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 1" descr="Capture d’écran 2017-02-20 à 17.16.36.png"/>
          <p:cNvPicPr>
            <a:picLocks noChangeAspect="1"/>
          </p:cNvPicPr>
          <p:nvPr/>
        </p:nvPicPr>
        <p:blipFill rotWithShape="1">
          <a:blip r:embed="rId3">
            <a:extLst>
              <a:ext uri="{28A0092B-C50C-407E-A947-70E740481C1C}">
                <a14:useLocalDpi xmlns:a14="http://schemas.microsoft.com/office/drawing/2010/main" val="0"/>
              </a:ext>
            </a:extLst>
          </a:blip>
          <a:srcRect t="9646" b="11742"/>
          <a:stretch/>
        </p:blipFill>
        <p:spPr>
          <a:xfrm>
            <a:off x="3322101" y="1484784"/>
            <a:ext cx="5821899" cy="3609449"/>
          </a:xfrm>
          <a:prstGeom prst="rect">
            <a:avLst/>
          </a:prstGeom>
        </p:spPr>
      </p:pic>
      <p:sp>
        <p:nvSpPr>
          <p:cNvPr id="3" name="ZoneTexte 2"/>
          <p:cNvSpPr txBox="1"/>
          <p:nvPr/>
        </p:nvSpPr>
        <p:spPr>
          <a:xfrm>
            <a:off x="71406" y="1124744"/>
            <a:ext cx="3182888" cy="4462760"/>
          </a:xfrm>
          <a:prstGeom prst="rect">
            <a:avLst/>
          </a:prstGeom>
          <a:noFill/>
        </p:spPr>
        <p:txBody>
          <a:bodyPr wrap="square" rtlCol="0">
            <a:spAutoFit/>
          </a:bodyPr>
          <a:lstStyle/>
          <a:p>
            <a:pPr marL="285750" indent="-285750">
              <a:buFontTx/>
              <a:buChar char="-"/>
            </a:pPr>
            <a:r>
              <a:rPr lang="fr-FR" sz="1400" dirty="0">
                <a:latin typeface="Open Sans" pitchFamily="2" charset="0"/>
                <a:ea typeface="Open Sans" pitchFamily="2" charset="0"/>
                <a:cs typeface="Open Sans" pitchFamily="2" charset="0"/>
              </a:rPr>
              <a:t>Intervenir sur un territoire donné et limité et agir sur plusieurs secteurs en même temps</a:t>
            </a:r>
          </a:p>
          <a:p>
            <a:pPr marL="285750" indent="-285750">
              <a:buFontTx/>
              <a:buChar char="-"/>
            </a:pPr>
            <a:r>
              <a:rPr lang="fr-FR" sz="1400" dirty="0">
                <a:latin typeface="Open Sans" pitchFamily="2" charset="0"/>
                <a:ea typeface="Open Sans" pitchFamily="2" charset="0"/>
                <a:cs typeface="Open Sans" pitchFamily="2" charset="0"/>
              </a:rPr>
              <a:t>Au moins </a:t>
            </a:r>
            <a:r>
              <a:rPr lang="fr-FR" sz="1400" b="1" dirty="0">
                <a:latin typeface="Open Sans" pitchFamily="2" charset="0"/>
                <a:ea typeface="Open Sans" pitchFamily="2" charset="0"/>
                <a:cs typeface="Open Sans" pitchFamily="2" charset="0"/>
              </a:rPr>
              <a:t>une infrastructure comme fil conducteur </a:t>
            </a:r>
          </a:p>
          <a:p>
            <a:pPr marL="285750" indent="-285750">
              <a:buFontTx/>
              <a:buChar char="-"/>
            </a:pPr>
            <a:r>
              <a:rPr lang="fr-FR" sz="1400" b="1" dirty="0">
                <a:latin typeface="Open Sans" pitchFamily="2" charset="0"/>
                <a:ea typeface="Open Sans" pitchFamily="2" charset="0"/>
                <a:cs typeface="Open Sans" pitchFamily="2" charset="0"/>
              </a:rPr>
              <a:t>Des actions sur les activités économiques connexes </a:t>
            </a:r>
            <a:r>
              <a:rPr lang="fr-FR" sz="1400" dirty="0">
                <a:latin typeface="Open Sans" pitchFamily="2" charset="0"/>
                <a:ea typeface="Open Sans" pitchFamily="2" charset="0"/>
                <a:cs typeface="Open Sans" pitchFamily="2" charset="0"/>
              </a:rPr>
              <a:t>(agriculture, pêche, tourisme, commerce…)</a:t>
            </a:r>
          </a:p>
          <a:p>
            <a:pPr marL="285750" indent="-285750">
              <a:buFontTx/>
              <a:buChar char="-"/>
            </a:pPr>
            <a:r>
              <a:rPr lang="fr-FR" sz="1400" b="1" dirty="0">
                <a:latin typeface="Open Sans" pitchFamily="2" charset="0"/>
                <a:ea typeface="Open Sans" pitchFamily="2" charset="0"/>
                <a:cs typeface="Open Sans" pitchFamily="2" charset="0"/>
              </a:rPr>
              <a:t>Des interventions sociales dans les quartiers </a:t>
            </a:r>
            <a:r>
              <a:rPr lang="fr-FR" sz="1400" dirty="0">
                <a:latin typeface="Open Sans" pitchFamily="2" charset="0"/>
                <a:ea typeface="Open Sans" pitchFamily="2" charset="0"/>
                <a:cs typeface="Open Sans" pitchFamily="2" charset="0"/>
              </a:rPr>
              <a:t>environnants (eau potable, assainissement EU, déchets, type d’habitat plus adapté…)</a:t>
            </a:r>
          </a:p>
          <a:p>
            <a:pPr marL="285750" indent="-285750">
              <a:buFontTx/>
              <a:buChar char="-"/>
            </a:pPr>
            <a:r>
              <a:rPr lang="fr-FR" sz="1400" b="1" dirty="0">
                <a:latin typeface="Open Sans" pitchFamily="2" charset="0"/>
                <a:ea typeface="Open Sans" pitchFamily="2" charset="0"/>
                <a:cs typeface="Open Sans" pitchFamily="2" charset="0"/>
              </a:rPr>
              <a:t>Des aménagements des espaces publics </a:t>
            </a:r>
            <a:r>
              <a:rPr lang="fr-FR" sz="1400" dirty="0">
                <a:latin typeface="Open Sans" pitchFamily="2" charset="0"/>
                <a:ea typeface="Open Sans" pitchFamily="2" charset="0"/>
                <a:cs typeface="Open Sans" pitchFamily="2" charset="0"/>
              </a:rPr>
              <a:t>privilégiant les espaces verts et la réduction de l’imperméabilisation des sols… </a:t>
            </a:r>
          </a:p>
          <a:p>
            <a:endParaRPr lang="fr-FR" dirty="0">
              <a:latin typeface="Open Sans" pitchFamily="2" charset="0"/>
              <a:ea typeface="Open Sans" pitchFamily="2" charset="0"/>
              <a:cs typeface="Open Sans" pitchFamily="2" charset="0"/>
            </a:endParaRPr>
          </a:p>
        </p:txBody>
      </p:sp>
      <p:pic>
        <p:nvPicPr>
          <p:cNvPr id="4" name="Image 3" descr="Une image contenant texte&#10;&#10;Description générée automatiquement">
            <a:extLst>
              <a:ext uri="{FF2B5EF4-FFF2-40B4-BE49-F238E27FC236}">
                <a16:creationId xmlns:a16="http://schemas.microsoft.com/office/drawing/2014/main" id="{70EACD70-1F54-CFC6-5F32-F362958FF68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252" y="5770036"/>
            <a:ext cx="2012184" cy="946324"/>
          </a:xfrm>
          <a:prstGeom prst="rect">
            <a:avLst/>
          </a:prstGeom>
          <a:noFill/>
        </p:spPr>
      </p:pic>
      <p:sp>
        <p:nvSpPr>
          <p:cNvPr id="6" name="ZoneTexte 5">
            <a:extLst>
              <a:ext uri="{FF2B5EF4-FFF2-40B4-BE49-F238E27FC236}">
                <a16:creationId xmlns:a16="http://schemas.microsoft.com/office/drawing/2014/main" id="{FDA95897-4C2D-1677-4D2A-A307BD22211F}"/>
              </a:ext>
            </a:extLst>
          </p:cNvPr>
          <p:cNvSpPr txBox="1"/>
          <p:nvPr/>
        </p:nvSpPr>
        <p:spPr>
          <a:xfrm>
            <a:off x="2123728" y="541615"/>
            <a:ext cx="4941450" cy="369332"/>
          </a:xfrm>
          <a:prstGeom prst="rect">
            <a:avLst/>
          </a:prstGeom>
          <a:noFill/>
        </p:spPr>
        <p:txBody>
          <a:bodyPr wrap="square">
            <a:spAutoFit/>
          </a:bodyPr>
          <a:lstStyle/>
          <a:p>
            <a:r>
              <a:rPr lang="fr-FR" sz="1800" b="1" dirty="0">
                <a:solidFill>
                  <a:srgbClr val="00B050"/>
                </a:solidFill>
                <a:latin typeface="Open Sans" pitchFamily="2" charset="0"/>
                <a:ea typeface="Open Sans" pitchFamily="2" charset="0"/>
                <a:cs typeface="Open Sans" pitchFamily="2" charset="0"/>
              </a:rPr>
              <a:t>Les principes d’intervention </a:t>
            </a:r>
            <a:r>
              <a:rPr lang="fr-FR" b="1" dirty="0">
                <a:solidFill>
                  <a:srgbClr val="00B050"/>
                </a:solidFill>
                <a:latin typeface="Open Sans" pitchFamily="2" charset="0"/>
                <a:ea typeface="Open Sans" pitchFamily="2" charset="0"/>
                <a:cs typeface="Open Sans" pitchFamily="2" charset="0"/>
              </a:rPr>
              <a:t>du PAVICC</a:t>
            </a:r>
            <a:r>
              <a:rPr lang="fr-FR" sz="1800" b="1" dirty="0">
                <a:solidFill>
                  <a:srgbClr val="00B050"/>
                </a:solidFill>
                <a:latin typeface="Open Sans" pitchFamily="2" charset="0"/>
                <a:ea typeface="Open Sans" pitchFamily="2" charset="0"/>
                <a:cs typeface="Open Sans" pitchFamily="2" charset="0"/>
              </a:rPr>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ZoneTexte 1"/>
          <p:cNvSpPr txBox="1"/>
          <p:nvPr/>
        </p:nvSpPr>
        <p:spPr>
          <a:xfrm>
            <a:off x="203794" y="1268760"/>
            <a:ext cx="2568006" cy="4524316"/>
          </a:xfrm>
          <a:prstGeom prst="rect">
            <a:avLst/>
          </a:prstGeom>
          <a:noFill/>
        </p:spPr>
        <p:txBody>
          <a:bodyPr wrap="square" rtlCol="0">
            <a:spAutoFit/>
          </a:bodyPr>
          <a:lstStyle/>
          <a:p>
            <a:r>
              <a:rPr lang="fr-FR" b="1" dirty="0"/>
              <a:t>Projets A </a:t>
            </a:r>
            <a:r>
              <a:rPr lang="fr-FR" dirty="0"/>
              <a:t>: Fil conducteur</a:t>
            </a:r>
          </a:p>
          <a:p>
            <a:r>
              <a:rPr lang="fr-FR" i="1" dirty="0"/>
              <a:t>=&gt; Adaptation</a:t>
            </a:r>
          </a:p>
          <a:p>
            <a:endParaRPr lang="fr-FR" dirty="0"/>
          </a:p>
          <a:p>
            <a:r>
              <a:rPr lang="fr-FR" b="1" dirty="0"/>
              <a:t>Projets B </a:t>
            </a:r>
            <a:r>
              <a:rPr lang="fr-FR" dirty="0"/>
              <a:t>: Projets connexes</a:t>
            </a:r>
          </a:p>
          <a:p>
            <a:r>
              <a:rPr lang="fr-FR" i="1" dirty="0"/>
              <a:t>=&gt; Adaptation et atténuation</a:t>
            </a:r>
          </a:p>
          <a:p>
            <a:endParaRPr lang="fr-FR" dirty="0"/>
          </a:p>
          <a:p>
            <a:r>
              <a:rPr lang="fr-FR" b="1" dirty="0"/>
              <a:t>Projets C</a:t>
            </a:r>
            <a:r>
              <a:rPr lang="fr-FR" dirty="0"/>
              <a:t> : Support de conduite du changement : Préservation des zones sensibles </a:t>
            </a:r>
          </a:p>
          <a:p>
            <a:r>
              <a:rPr lang="fr-FR" i="1" dirty="0"/>
              <a:t>=&gt; Anticipation et Atténuation</a:t>
            </a:r>
          </a:p>
        </p:txBody>
      </p:sp>
      <p:pic>
        <p:nvPicPr>
          <p:cNvPr id="3" name="Image 2" descr="Capture d’écran 2017-05-23 à 09.33.5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7981" y="1124744"/>
            <a:ext cx="6376019" cy="4752528"/>
          </a:xfrm>
          <a:prstGeom prst="rect">
            <a:avLst/>
          </a:prstGeom>
        </p:spPr>
      </p:pic>
      <p:pic>
        <p:nvPicPr>
          <p:cNvPr id="4" name="Image 3" descr="Une image contenant texte&#10;&#10;Description générée automatiquement">
            <a:extLst>
              <a:ext uri="{FF2B5EF4-FFF2-40B4-BE49-F238E27FC236}">
                <a16:creationId xmlns:a16="http://schemas.microsoft.com/office/drawing/2014/main" id="{2A546ED9-1B29-C87B-986D-20758F514FD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252" y="5770036"/>
            <a:ext cx="2012184" cy="946324"/>
          </a:xfrm>
          <a:prstGeom prst="rect">
            <a:avLst/>
          </a:prstGeom>
          <a:noFill/>
        </p:spPr>
      </p:pic>
      <p:sp>
        <p:nvSpPr>
          <p:cNvPr id="5" name="ZoneTexte 4">
            <a:extLst>
              <a:ext uri="{FF2B5EF4-FFF2-40B4-BE49-F238E27FC236}">
                <a16:creationId xmlns:a16="http://schemas.microsoft.com/office/drawing/2014/main" id="{8E3063FC-7202-19D5-69DB-56EB123F44DB}"/>
              </a:ext>
            </a:extLst>
          </p:cNvPr>
          <p:cNvSpPr txBox="1"/>
          <p:nvPr/>
        </p:nvSpPr>
        <p:spPr>
          <a:xfrm>
            <a:off x="1842687" y="498738"/>
            <a:ext cx="6192688" cy="369332"/>
          </a:xfrm>
          <a:prstGeom prst="rect">
            <a:avLst/>
          </a:prstGeom>
          <a:noFill/>
        </p:spPr>
        <p:txBody>
          <a:bodyPr wrap="square">
            <a:spAutoFit/>
          </a:bodyPr>
          <a:lstStyle/>
          <a:p>
            <a:r>
              <a:rPr lang="fr-FR" sz="1800" b="1" dirty="0">
                <a:solidFill>
                  <a:srgbClr val="00B050"/>
                </a:solidFill>
                <a:latin typeface="Open Sans" pitchFamily="2" charset="0"/>
                <a:ea typeface="Open Sans" pitchFamily="2" charset="0"/>
                <a:cs typeface="Open Sans" pitchFamily="2" charset="0"/>
              </a:rPr>
              <a:t>Cohérence des infrastructures urbaines résilientes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age 3" descr="Une image contenant texte&#10;&#10;Description générée automatiquement">
            <a:extLst>
              <a:ext uri="{FF2B5EF4-FFF2-40B4-BE49-F238E27FC236}">
                <a16:creationId xmlns:a16="http://schemas.microsoft.com/office/drawing/2014/main" id="{2A546ED9-1B29-C87B-986D-20758F514FD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252" y="5770036"/>
            <a:ext cx="2012184" cy="946324"/>
          </a:xfrm>
          <a:prstGeom prst="rect">
            <a:avLst/>
          </a:prstGeom>
          <a:noFill/>
        </p:spPr>
      </p:pic>
      <p:sp>
        <p:nvSpPr>
          <p:cNvPr id="5" name="ZoneTexte 4">
            <a:extLst>
              <a:ext uri="{FF2B5EF4-FFF2-40B4-BE49-F238E27FC236}">
                <a16:creationId xmlns:a16="http://schemas.microsoft.com/office/drawing/2014/main" id="{8E3063FC-7202-19D5-69DB-56EB123F44DB}"/>
              </a:ext>
            </a:extLst>
          </p:cNvPr>
          <p:cNvSpPr txBox="1"/>
          <p:nvPr/>
        </p:nvSpPr>
        <p:spPr>
          <a:xfrm>
            <a:off x="1842687" y="498738"/>
            <a:ext cx="6192688" cy="369332"/>
          </a:xfrm>
          <a:prstGeom prst="rect">
            <a:avLst/>
          </a:prstGeom>
          <a:noFill/>
        </p:spPr>
        <p:txBody>
          <a:bodyPr wrap="square">
            <a:spAutoFit/>
          </a:bodyPr>
          <a:lstStyle/>
          <a:p>
            <a:r>
              <a:rPr lang="fr-FR" sz="1800" b="1" dirty="0">
                <a:solidFill>
                  <a:srgbClr val="00B050"/>
                </a:solidFill>
                <a:latin typeface="Open Sans" pitchFamily="2" charset="0"/>
                <a:ea typeface="Open Sans" pitchFamily="2" charset="0"/>
                <a:cs typeface="Open Sans" pitchFamily="2" charset="0"/>
              </a:rPr>
              <a:t>Cohérence des infrastructures urbaines résilientes</a:t>
            </a:r>
          </a:p>
        </p:txBody>
      </p:sp>
      <p:pic>
        <p:nvPicPr>
          <p:cNvPr id="11" name="Image 10">
            <a:extLst>
              <a:ext uri="{FF2B5EF4-FFF2-40B4-BE49-F238E27FC236}">
                <a16:creationId xmlns:a16="http://schemas.microsoft.com/office/drawing/2014/main" id="{3628AFA9-2841-EB4D-E4C1-759970BDD961}"/>
              </a:ext>
            </a:extLst>
          </p:cNvPr>
          <p:cNvPicPr>
            <a:picLocks noChangeAspect="1"/>
          </p:cNvPicPr>
          <p:nvPr/>
        </p:nvPicPr>
        <p:blipFill rotWithShape="1">
          <a:blip r:embed="rId4"/>
          <a:srcRect l="31889" t="23400" r="25587" b="12201"/>
          <a:stretch/>
        </p:blipFill>
        <p:spPr>
          <a:xfrm>
            <a:off x="1619672" y="1196752"/>
            <a:ext cx="5646133" cy="4809669"/>
          </a:xfrm>
          <a:prstGeom prst="rect">
            <a:avLst/>
          </a:prstGeom>
        </p:spPr>
      </p:pic>
    </p:spTree>
    <p:extLst>
      <p:ext uri="{BB962C8B-B14F-4D97-AF65-F5344CB8AC3E}">
        <p14:creationId xmlns:p14="http://schemas.microsoft.com/office/powerpoint/2010/main" val="3611476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grpSp>
        <p:nvGrpSpPr>
          <p:cNvPr id="2" name="Groupe 1"/>
          <p:cNvGrpSpPr/>
          <p:nvPr/>
        </p:nvGrpSpPr>
        <p:grpSpPr>
          <a:xfrm>
            <a:off x="-13919" y="557828"/>
            <a:ext cx="9157919" cy="6039524"/>
            <a:chOff x="-13919" y="476672"/>
            <a:chExt cx="9157919" cy="6120680"/>
          </a:xfrm>
        </p:grpSpPr>
        <p:sp>
          <p:nvSpPr>
            <p:cNvPr id="3" name="Rectangle 2"/>
            <p:cNvSpPr/>
            <p:nvPr/>
          </p:nvSpPr>
          <p:spPr>
            <a:xfrm>
              <a:off x="0" y="476672"/>
              <a:ext cx="9144000" cy="64807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2400" b="1" dirty="0">
                  <a:latin typeface="Open Sans" pitchFamily="2" charset="0"/>
                  <a:ea typeface="Open Sans" pitchFamily="2" charset="0"/>
                  <a:cs typeface="Open Sans" pitchFamily="2" charset="0"/>
                </a:rPr>
                <a:t>SOMMAIRE</a:t>
              </a:r>
            </a:p>
          </p:txBody>
        </p:sp>
        <p:sp>
          <p:nvSpPr>
            <p:cNvPr id="174" name="Rectangle 173"/>
            <p:cNvSpPr/>
            <p:nvPr/>
          </p:nvSpPr>
          <p:spPr>
            <a:xfrm>
              <a:off x="-13919" y="1268760"/>
              <a:ext cx="9144000" cy="532859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fr-FR" dirty="0"/>
            </a:p>
          </p:txBody>
        </p:sp>
      </p:grpSp>
      <p:graphicFrame>
        <p:nvGraphicFramePr>
          <p:cNvPr id="5" name="Tableau 4"/>
          <p:cNvGraphicFramePr>
            <a:graphicFrameLocks noGrp="1"/>
          </p:cNvGraphicFramePr>
          <p:nvPr>
            <p:extLst>
              <p:ext uri="{D42A27DB-BD31-4B8C-83A1-F6EECF244321}">
                <p14:modId xmlns:p14="http://schemas.microsoft.com/office/powerpoint/2010/main" val="3271504583"/>
              </p:ext>
            </p:extLst>
          </p:nvPr>
        </p:nvGraphicFramePr>
        <p:xfrm>
          <a:off x="-4" y="-36532"/>
          <a:ext cx="9130085" cy="594360"/>
        </p:xfrm>
        <a:graphic>
          <a:graphicData uri="http://schemas.openxmlformats.org/drawingml/2006/table">
            <a:tbl>
              <a:tblPr firstRow="1" bandRow="1">
                <a:tableStyleId>{5C22544A-7EE6-4342-B048-85BDC9FD1C3A}</a:tableStyleId>
              </a:tblPr>
              <a:tblGrid>
                <a:gridCol w="1826017">
                  <a:extLst>
                    <a:ext uri="{9D8B030D-6E8A-4147-A177-3AD203B41FA5}">
                      <a16:colId xmlns:a16="http://schemas.microsoft.com/office/drawing/2014/main" val="20000"/>
                    </a:ext>
                  </a:extLst>
                </a:gridCol>
                <a:gridCol w="1826017">
                  <a:extLst>
                    <a:ext uri="{9D8B030D-6E8A-4147-A177-3AD203B41FA5}">
                      <a16:colId xmlns:a16="http://schemas.microsoft.com/office/drawing/2014/main" val="20001"/>
                    </a:ext>
                  </a:extLst>
                </a:gridCol>
                <a:gridCol w="1826017">
                  <a:extLst>
                    <a:ext uri="{9D8B030D-6E8A-4147-A177-3AD203B41FA5}">
                      <a16:colId xmlns:a16="http://schemas.microsoft.com/office/drawing/2014/main" val="20002"/>
                    </a:ext>
                  </a:extLst>
                </a:gridCol>
                <a:gridCol w="1826017">
                  <a:extLst>
                    <a:ext uri="{9D8B030D-6E8A-4147-A177-3AD203B41FA5}">
                      <a16:colId xmlns:a16="http://schemas.microsoft.com/office/drawing/2014/main" val="20003"/>
                    </a:ext>
                  </a:extLst>
                </a:gridCol>
                <a:gridCol w="1826017">
                  <a:extLst>
                    <a:ext uri="{9D8B030D-6E8A-4147-A177-3AD203B41FA5}">
                      <a16:colId xmlns:a16="http://schemas.microsoft.com/office/drawing/2014/main" val="1604248163"/>
                    </a:ext>
                  </a:extLst>
                </a:gridCol>
              </a:tblGrid>
              <a:tr h="464238">
                <a:tc>
                  <a:txBody>
                    <a:bodyPr/>
                    <a:lstStyle/>
                    <a:p>
                      <a:pPr algn="ctr"/>
                      <a:r>
                        <a:rPr lang="fr-FR" sz="1100" i="0" dirty="0">
                          <a:solidFill>
                            <a:schemeClr val="accent2">
                              <a:lumMod val="50000"/>
                            </a:schemeClr>
                          </a:solidFill>
                          <a:latin typeface="Century Schoolbook" pitchFamily="18" charset="0"/>
                        </a:rPr>
                        <a:t>Présentation du PAVICC</a:t>
                      </a:r>
                      <a:r>
                        <a:rPr lang="fr-FR" sz="1100" i="0" baseline="0" dirty="0">
                          <a:solidFill>
                            <a:schemeClr val="accent2">
                              <a:lumMod val="50000"/>
                            </a:schemeClr>
                          </a:solidFill>
                          <a:latin typeface="Century Schoolbook" pitchFamily="18" charset="0"/>
                        </a:rPr>
                        <a:t> </a:t>
                      </a:r>
                      <a:endParaRPr lang="fr-FR" sz="1100" i="0" dirty="0">
                        <a:solidFill>
                          <a:schemeClr val="accent2">
                            <a:lumMod val="50000"/>
                          </a:schemeClr>
                        </a:solidFill>
                        <a:latin typeface="Century Schoolbook" pitchFamily="18" charset="0"/>
                      </a:endParaRPr>
                    </a:p>
                  </a:txBody>
                  <a:tcPr anchor="ctr">
                    <a:noFill/>
                  </a:tcPr>
                </a:tc>
                <a:tc>
                  <a:txBody>
                    <a:bodyPr/>
                    <a:lstStyle/>
                    <a:p>
                      <a:pPr algn="ctr"/>
                      <a:r>
                        <a:rPr lang="fr-FR" sz="1200" i="0" dirty="0">
                          <a:solidFill>
                            <a:schemeClr val="accent2">
                              <a:lumMod val="50000"/>
                            </a:schemeClr>
                          </a:solidFill>
                          <a:latin typeface="Century Schoolbook" pitchFamily="18" charset="0"/>
                        </a:rPr>
                        <a:t>Planification urbaine</a:t>
                      </a:r>
                    </a:p>
                  </a:txBody>
                  <a:tcPr anchor="ctr">
                    <a:noFill/>
                  </a:tcPr>
                </a:tc>
                <a:tc>
                  <a:txBody>
                    <a:bodyPr/>
                    <a:lstStyle/>
                    <a:p>
                      <a:pPr algn="ctr"/>
                      <a:r>
                        <a:rPr lang="fr-FR" sz="1100" i="0" dirty="0">
                          <a:solidFill>
                            <a:schemeClr val="accent2">
                              <a:lumMod val="50000"/>
                            </a:schemeClr>
                          </a:solidFill>
                          <a:latin typeface="Century Schoolbook" pitchFamily="18" charset="0"/>
                        </a:rPr>
                        <a:t>Investissements</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accent2">
                              <a:lumMod val="50000"/>
                            </a:schemeClr>
                          </a:solidFill>
                          <a:latin typeface="Century Schoolbook" pitchFamily="18" charset="0"/>
                        </a:rPr>
                        <a:t>Renforcement des capacités</a:t>
                      </a:r>
                    </a:p>
                    <a:p>
                      <a:pPr algn="ctr"/>
                      <a:endParaRPr lang="fr-FR" sz="1100" i="0" dirty="0">
                        <a:solidFill>
                          <a:schemeClr val="accent2">
                            <a:lumMod val="50000"/>
                          </a:schemeClr>
                        </a:solidFill>
                        <a:latin typeface="Century Schoolbook" pitchFamily="18" charset="0"/>
                      </a:endParaRPr>
                    </a:p>
                  </a:txBody>
                  <a:tcPr anchor="ctr">
                    <a:noFill/>
                  </a:tcPr>
                </a:tc>
                <a:tc>
                  <a:txBody>
                    <a:bodyPr/>
                    <a:lstStyle/>
                    <a:p>
                      <a:pPr algn="ctr"/>
                      <a:r>
                        <a:rPr lang="fr-FR" sz="1100" i="0" dirty="0">
                          <a:solidFill>
                            <a:schemeClr val="accent2">
                              <a:lumMod val="50000"/>
                            </a:schemeClr>
                          </a:solidFill>
                          <a:latin typeface="Century Schoolbook" pitchFamily="18" charset="0"/>
                        </a:rPr>
                        <a:t>Suivi -évaluation </a:t>
                      </a:r>
                    </a:p>
                  </a:txBody>
                  <a:tcPr anchor="ctr">
                    <a:noFill/>
                  </a:tcPr>
                </a:tc>
                <a:extLst>
                  <a:ext uri="{0D108BD9-81ED-4DB2-BD59-A6C34878D82A}">
                    <a16:rowId xmlns:a16="http://schemas.microsoft.com/office/drawing/2014/main" val="10000"/>
                  </a:ext>
                </a:extLst>
              </a:tr>
            </a:tbl>
          </a:graphicData>
        </a:graphic>
      </p:graphicFrame>
      <p:graphicFrame>
        <p:nvGraphicFramePr>
          <p:cNvPr id="13" name="Diagramme 12"/>
          <p:cNvGraphicFramePr/>
          <p:nvPr>
            <p:extLst>
              <p:ext uri="{D42A27DB-BD31-4B8C-83A1-F6EECF244321}">
                <p14:modId xmlns:p14="http://schemas.microsoft.com/office/powerpoint/2010/main" val="4100427194"/>
              </p:ext>
            </p:extLst>
          </p:nvPr>
        </p:nvGraphicFramePr>
        <p:xfrm>
          <a:off x="1691680" y="1124744"/>
          <a:ext cx="6984776" cy="56166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Image 3" descr="Une image contenant texte&#10;&#10;Description générée automatiquement">
            <a:extLst>
              <a:ext uri="{FF2B5EF4-FFF2-40B4-BE49-F238E27FC236}">
                <a16:creationId xmlns:a16="http://schemas.microsoft.com/office/drawing/2014/main" id="{19FDA8E4-5161-F4CF-4052-AEE0CD5C40FA}"/>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0252" y="5770036"/>
            <a:ext cx="2012184" cy="946324"/>
          </a:xfrm>
          <a:prstGeom prst="rect">
            <a:avLst/>
          </a:prstGeom>
          <a:noFill/>
        </p:spPr>
      </p:pic>
    </p:spTree>
    <p:extLst>
      <p:ext uri="{BB962C8B-B14F-4D97-AF65-F5344CB8AC3E}">
        <p14:creationId xmlns:p14="http://schemas.microsoft.com/office/powerpoint/2010/main" val="1928017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p:cNvGrpSpPr/>
          <p:nvPr/>
        </p:nvGrpSpPr>
        <p:grpSpPr>
          <a:xfrm>
            <a:off x="-13919" y="417829"/>
            <a:ext cx="9157919" cy="6179523"/>
            <a:chOff x="-13919" y="417829"/>
            <a:chExt cx="9157919" cy="6179523"/>
          </a:xfrm>
        </p:grpSpPr>
        <p:sp>
          <p:nvSpPr>
            <p:cNvPr id="3" name="Rectangle 2"/>
            <p:cNvSpPr/>
            <p:nvPr/>
          </p:nvSpPr>
          <p:spPr>
            <a:xfrm>
              <a:off x="0" y="417829"/>
              <a:ext cx="9144000" cy="59028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2000" b="1" dirty="0">
                  <a:latin typeface="Century Schoolbook" pitchFamily="18" charset="0"/>
                </a:rPr>
                <a:t>INTRODUCTION </a:t>
              </a:r>
            </a:p>
          </p:txBody>
        </p:sp>
        <p:sp>
          <p:nvSpPr>
            <p:cNvPr id="174" name="Rectangle 173"/>
            <p:cNvSpPr/>
            <p:nvPr/>
          </p:nvSpPr>
          <p:spPr>
            <a:xfrm>
              <a:off x="-13919" y="1268760"/>
              <a:ext cx="9144000" cy="532859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fr-FR" dirty="0"/>
            </a:p>
          </p:txBody>
        </p:sp>
      </p:grpSp>
      <p:sp>
        <p:nvSpPr>
          <p:cNvPr id="6" name="ZoneTexte 5"/>
          <p:cNvSpPr txBox="1"/>
          <p:nvPr/>
        </p:nvSpPr>
        <p:spPr>
          <a:xfrm>
            <a:off x="129589" y="1262128"/>
            <a:ext cx="8856984" cy="6155531"/>
          </a:xfrm>
          <a:prstGeom prst="rect">
            <a:avLst/>
          </a:prstGeom>
          <a:noFill/>
        </p:spPr>
        <p:txBody>
          <a:bodyPr wrap="square" rtlCol="0">
            <a:spAutoFit/>
          </a:bodyPr>
          <a:lstStyle/>
          <a:p>
            <a:pPr algn="just">
              <a:spcAft>
                <a:spcPts val="600"/>
              </a:spcAft>
            </a:pPr>
            <a:endParaRPr lang="fr-FR" sz="2300" dirty="0">
              <a:latin typeface="Open Sans" pitchFamily="2" charset="0"/>
              <a:ea typeface="Open Sans" pitchFamily="2" charset="0"/>
              <a:cs typeface="Open Sans" pitchFamily="2" charset="0"/>
            </a:endParaRPr>
          </a:p>
          <a:p>
            <a:pPr algn="just">
              <a:spcAft>
                <a:spcPts val="600"/>
              </a:spcAft>
            </a:pPr>
            <a:r>
              <a:rPr lang="fr-FR" sz="2300" b="1" dirty="0">
                <a:latin typeface="Open Sans" pitchFamily="2" charset="0"/>
                <a:ea typeface="Open Sans" pitchFamily="2" charset="0"/>
                <a:cs typeface="Open Sans" pitchFamily="2" charset="0"/>
              </a:rPr>
              <a:t>05 mars 2018 </a:t>
            </a:r>
            <a:r>
              <a:rPr lang="fr-FR" sz="2300" dirty="0">
                <a:latin typeface="Open Sans" pitchFamily="2" charset="0"/>
                <a:ea typeface="Open Sans" pitchFamily="2" charset="0"/>
                <a:cs typeface="Open Sans" pitchFamily="2" charset="0"/>
              </a:rPr>
              <a:t>: signature de deux (02) conventions de financement </a:t>
            </a:r>
          </a:p>
          <a:p>
            <a:pPr algn="just">
              <a:spcAft>
                <a:spcPts val="600"/>
              </a:spcAft>
            </a:pPr>
            <a:endParaRPr lang="fr-FR" sz="2300" dirty="0">
              <a:latin typeface="Open Sans" pitchFamily="2" charset="0"/>
              <a:ea typeface="Open Sans" pitchFamily="2" charset="0"/>
              <a:cs typeface="Open Sans" pitchFamily="2" charset="0"/>
            </a:endParaRPr>
          </a:p>
          <a:p>
            <a:pPr algn="just">
              <a:spcAft>
                <a:spcPts val="600"/>
              </a:spcAft>
            </a:pPr>
            <a:r>
              <a:rPr lang="fr-FR" sz="2300" b="1" dirty="0">
                <a:latin typeface="Open Sans" pitchFamily="2" charset="0"/>
                <a:ea typeface="Open Sans" pitchFamily="2" charset="0"/>
                <a:cs typeface="Open Sans" pitchFamily="2" charset="0"/>
              </a:rPr>
              <a:t>Financement AFD</a:t>
            </a:r>
            <a:r>
              <a:rPr lang="fr-FR" sz="2300" dirty="0">
                <a:latin typeface="Open Sans" pitchFamily="2" charset="0"/>
                <a:ea typeface="Open Sans" pitchFamily="2" charset="0"/>
                <a:cs typeface="Open Sans" pitchFamily="2" charset="0"/>
              </a:rPr>
              <a:t>:  38 045 506 000 FCFA. </a:t>
            </a:r>
          </a:p>
          <a:p>
            <a:pPr algn="just">
              <a:spcAft>
                <a:spcPts val="600"/>
              </a:spcAft>
            </a:pPr>
            <a:r>
              <a:rPr lang="fr-FR" sz="2200" dirty="0">
                <a:latin typeface="Open Sans" pitchFamily="2" charset="0"/>
                <a:ea typeface="Open Sans" pitchFamily="2" charset="0"/>
                <a:cs typeface="Open Sans" pitchFamily="2" charset="0"/>
              </a:rPr>
              <a:t>(Prêt: 50 000 000 EUROS      Subvention : 8 000 000 EUROS )</a:t>
            </a:r>
          </a:p>
          <a:p>
            <a:pPr algn="just">
              <a:spcAft>
                <a:spcPts val="600"/>
              </a:spcAft>
            </a:pPr>
            <a:endParaRPr lang="fr-FR" sz="2200" dirty="0">
              <a:latin typeface="Open Sans" pitchFamily="2" charset="0"/>
              <a:ea typeface="Open Sans" pitchFamily="2" charset="0"/>
              <a:cs typeface="Open Sans" pitchFamily="2" charset="0"/>
            </a:endParaRPr>
          </a:p>
          <a:p>
            <a:pPr algn="just">
              <a:spcAft>
                <a:spcPts val="600"/>
              </a:spcAft>
            </a:pPr>
            <a:r>
              <a:rPr lang="fr-FR" sz="2200" b="1" dirty="0">
                <a:latin typeface="Open Sans" pitchFamily="2" charset="0"/>
                <a:ea typeface="Open Sans" pitchFamily="2" charset="0"/>
                <a:cs typeface="Open Sans" pitchFamily="2" charset="0"/>
              </a:rPr>
              <a:t>Contribution BUDGET NATIONAL</a:t>
            </a:r>
            <a:r>
              <a:rPr lang="fr-FR" sz="2200" dirty="0">
                <a:latin typeface="Open Sans" pitchFamily="2" charset="0"/>
                <a:ea typeface="Open Sans" pitchFamily="2" charset="0"/>
                <a:cs typeface="Open Sans" pitchFamily="2" charset="0"/>
              </a:rPr>
              <a:t>: 2 500 000 000 FCFA</a:t>
            </a:r>
          </a:p>
          <a:p>
            <a:pPr algn="just">
              <a:spcAft>
                <a:spcPts val="600"/>
              </a:spcAft>
            </a:pPr>
            <a:endParaRPr lang="fr-FR" sz="2200" dirty="0">
              <a:latin typeface="Open Sans" pitchFamily="2" charset="0"/>
              <a:ea typeface="Open Sans" pitchFamily="2" charset="0"/>
              <a:cs typeface="Open Sans" pitchFamily="2" charset="0"/>
            </a:endParaRPr>
          </a:p>
          <a:p>
            <a:pPr algn="just">
              <a:spcAft>
                <a:spcPts val="600"/>
              </a:spcAft>
            </a:pPr>
            <a:r>
              <a:rPr lang="fr-FR" sz="2400" b="1" dirty="0">
                <a:latin typeface="Open Sans" pitchFamily="2" charset="0"/>
                <a:ea typeface="Open Sans" pitchFamily="2" charset="0"/>
                <a:cs typeface="Open Sans" pitchFamily="2" charset="0"/>
              </a:rPr>
              <a:t>Clôture PAVICC</a:t>
            </a:r>
            <a:r>
              <a:rPr lang="fr-FR" sz="2400" dirty="0">
                <a:latin typeface="Open Sans" pitchFamily="2" charset="0"/>
                <a:ea typeface="Open Sans" pitchFamily="2" charset="0"/>
                <a:cs typeface="Open Sans" pitchFamily="2" charset="0"/>
              </a:rPr>
              <a:t>: 06 septembre 2023</a:t>
            </a:r>
          </a:p>
          <a:p>
            <a:pPr algn="just">
              <a:spcAft>
                <a:spcPts val="600"/>
              </a:spcAft>
            </a:pPr>
            <a:endParaRPr lang="fr-FR" sz="2400" dirty="0">
              <a:latin typeface="Open Sans" pitchFamily="2" charset="0"/>
              <a:ea typeface="Open Sans" pitchFamily="2" charset="0"/>
              <a:cs typeface="Open Sans" pitchFamily="2" charset="0"/>
            </a:endParaRPr>
          </a:p>
          <a:p>
            <a:pPr algn="just">
              <a:spcAft>
                <a:spcPts val="600"/>
              </a:spcAft>
            </a:pPr>
            <a:endParaRPr lang="fr-FR" sz="2400" dirty="0">
              <a:latin typeface="Open Sans" pitchFamily="2" charset="0"/>
              <a:ea typeface="Open Sans" pitchFamily="2" charset="0"/>
              <a:cs typeface="Open Sans" pitchFamily="2" charset="0"/>
            </a:endParaRPr>
          </a:p>
          <a:p>
            <a:pPr algn="just"/>
            <a:endParaRPr lang="fr-FR" sz="2000" b="1" dirty="0">
              <a:latin typeface="Open Sans" pitchFamily="2" charset="0"/>
              <a:ea typeface="Open Sans" pitchFamily="2" charset="0"/>
              <a:cs typeface="Open Sans" pitchFamily="2" charset="0"/>
            </a:endParaRPr>
          </a:p>
          <a:p>
            <a:pPr marL="342900" indent="-342900" algn="just">
              <a:buFont typeface="Wingdings" pitchFamily="2" charset="2"/>
              <a:buChar char="v"/>
            </a:pPr>
            <a:endParaRPr lang="fr-FR" sz="2000" b="1" dirty="0">
              <a:latin typeface="Open Sans" pitchFamily="2" charset="0"/>
              <a:ea typeface="Open Sans" pitchFamily="2" charset="0"/>
              <a:cs typeface="Open Sans" pitchFamily="2" charset="0"/>
            </a:endParaRPr>
          </a:p>
          <a:p>
            <a:pPr algn="just"/>
            <a:endParaRPr lang="fr-FR" sz="2400" b="1" dirty="0">
              <a:latin typeface="Open Sans" pitchFamily="2" charset="0"/>
              <a:ea typeface="Open Sans" pitchFamily="2" charset="0"/>
              <a:cs typeface="Open Sans" pitchFamily="2" charset="0"/>
            </a:endParaRPr>
          </a:p>
        </p:txBody>
      </p:sp>
      <p:graphicFrame>
        <p:nvGraphicFramePr>
          <p:cNvPr id="8" name="Tableau 7">
            <a:extLst>
              <a:ext uri="{FF2B5EF4-FFF2-40B4-BE49-F238E27FC236}">
                <a16:creationId xmlns:a16="http://schemas.microsoft.com/office/drawing/2014/main" id="{163A41D8-CC2B-4145-9659-07162236C931}"/>
              </a:ext>
            </a:extLst>
          </p:cNvPr>
          <p:cNvGraphicFramePr>
            <a:graphicFrameLocks noGrp="1"/>
          </p:cNvGraphicFramePr>
          <p:nvPr/>
        </p:nvGraphicFramePr>
        <p:xfrm>
          <a:off x="-4" y="-36532"/>
          <a:ext cx="9130085" cy="594360"/>
        </p:xfrm>
        <a:graphic>
          <a:graphicData uri="http://schemas.openxmlformats.org/drawingml/2006/table">
            <a:tbl>
              <a:tblPr firstRow="1" bandRow="1">
                <a:tableStyleId>{5C22544A-7EE6-4342-B048-85BDC9FD1C3A}</a:tableStyleId>
              </a:tblPr>
              <a:tblGrid>
                <a:gridCol w="1826017">
                  <a:extLst>
                    <a:ext uri="{9D8B030D-6E8A-4147-A177-3AD203B41FA5}">
                      <a16:colId xmlns:a16="http://schemas.microsoft.com/office/drawing/2014/main" val="20000"/>
                    </a:ext>
                  </a:extLst>
                </a:gridCol>
                <a:gridCol w="1826017">
                  <a:extLst>
                    <a:ext uri="{9D8B030D-6E8A-4147-A177-3AD203B41FA5}">
                      <a16:colId xmlns:a16="http://schemas.microsoft.com/office/drawing/2014/main" val="20001"/>
                    </a:ext>
                  </a:extLst>
                </a:gridCol>
                <a:gridCol w="1826017">
                  <a:extLst>
                    <a:ext uri="{9D8B030D-6E8A-4147-A177-3AD203B41FA5}">
                      <a16:colId xmlns:a16="http://schemas.microsoft.com/office/drawing/2014/main" val="20002"/>
                    </a:ext>
                  </a:extLst>
                </a:gridCol>
                <a:gridCol w="1826017">
                  <a:extLst>
                    <a:ext uri="{9D8B030D-6E8A-4147-A177-3AD203B41FA5}">
                      <a16:colId xmlns:a16="http://schemas.microsoft.com/office/drawing/2014/main" val="20003"/>
                    </a:ext>
                  </a:extLst>
                </a:gridCol>
                <a:gridCol w="1826017">
                  <a:extLst>
                    <a:ext uri="{9D8B030D-6E8A-4147-A177-3AD203B41FA5}">
                      <a16:colId xmlns:a16="http://schemas.microsoft.com/office/drawing/2014/main" val="1604248163"/>
                    </a:ext>
                  </a:extLst>
                </a:gridCol>
              </a:tblGrid>
              <a:tr h="464238">
                <a:tc>
                  <a:txBody>
                    <a:bodyPr/>
                    <a:lstStyle/>
                    <a:p>
                      <a:pPr algn="ctr"/>
                      <a:r>
                        <a:rPr lang="fr-FR" sz="1100" i="0" dirty="0">
                          <a:solidFill>
                            <a:srgbClr val="7030A0"/>
                          </a:solidFill>
                          <a:latin typeface="Century Schoolbook" pitchFamily="18" charset="0"/>
                        </a:rPr>
                        <a:t>Présentation du PAVICC</a:t>
                      </a:r>
                      <a:r>
                        <a:rPr lang="fr-FR" sz="1100" i="0" baseline="0" dirty="0">
                          <a:solidFill>
                            <a:srgbClr val="7030A0"/>
                          </a:solidFill>
                          <a:latin typeface="Century Schoolbook" pitchFamily="18" charset="0"/>
                        </a:rPr>
                        <a:t> </a:t>
                      </a:r>
                      <a:endParaRPr lang="fr-FR" sz="1100" i="0" dirty="0">
                        <a:solidFill>
                          <a:srgbClr val="7030A0"/>
                        </a:solidFill>
                        <a:latin typeface="Century Schoolbook" pitchFamily="18" charset="0"/>
                      </a:endParaRPr>
                    </a:p>
                  </a:txBody>
                  <a:tcPr anchor="ctr">
                    <a:solidFill>
                      <a:schemeClr val="bg1"/>
                    </a:solidFill>
                  </a:tcPr>
                </a:tc>
                <a:tc>
                  <a:txBody>
                    <a:bodyPr/>
                    <a:lstStyle/>
                    <a:p>
                      <a:pPr algn="ctr"/>
                      <a:r>
                        <a:rPr lang="fr-FR" sz="1200" i="0" dirty="0">
                          <a:solidFill>
                            <a:schemeClr val="bg1"/>
                          </a:solidFill>
                          <a:latin typeface="Century Schoolbook" pitchFamily="18" charset="0"/>
                        </a:rPr>
                        <a:t>Planification urbaine</a:t>
                      </a:r>
                    </a:p>
                  </a:txBody>
                  <a:tcPr anchor="ctr">
                    <a:noFill/>
                  </a:tcPr>
                </a:tc>
                <a:tc>
                  <a:txBody>
                    <a:bodyPr/>
                    <a:lstStyle/>
                    <a:p>
                      <a:pPr algn="ctr"/>
                      <a:r>
                        <a:rPr lang="fr-FR" sz="1100" i="0" dirty="0">
                          <a:solidFill>
                            <a:schemeClr val="bg1"/>
                          </a:solidFill>
                          <a:latin typeface="Century Schoolbook" pitchFamily="18" charset="0"/>
                        </a:rPr>
                        <a:t>Investissements</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bg1"/>
                          </a:solidFill>
                          <a:latin typeface="Century Schoolbook" pitchFamily="18" charset="0"/>
                        </a:rPr>
                        <a:t>Renforcement des capacités</a:t>
                      </a:r>
                    </a:p>
                    <a:p>
                      <a:pPr algn="ctr"/>
                      <a:endParaRPr lang="fr-FR" sz="1100" i="0" dirty="0">
                        <a:solidFill>
                          <a:schemeClr val="bg1"/>
                        </a:solidFill>
                        <a:latin typeface="Century Schoolbook" pitchFamily="18" charset="0"/>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noProof="0" dirty="0">
                          <a:ln>
                            <a:noFill/>
                          </a:ln>
                          <a:solidFill>
                            <a:prstClr val="white"/>
                          </a:solidFill>
                          <a:effectLst/>
                          <a:uLnTx/>
                          <a:uFillTx/>
                          <a:latin typeface="Century Schoolbook" pitchFamily="18" charset="0"/>
                          <a:ea typeface="+mn-ea"/>
                          <a:cs typeface="+mn-cs"/>
                        </a:rPr>
                        <a:t>Suivi -évaluation </a:t>
                      </a:r>
                    </a:p>
                    <a:p>
                      <a:pPr algn="ctr"/>
                      <a:endParaRPr lang="fr-FR" sz="1100" i="0" dirty="0">
                        <a:solidFill>
                          <a:schemeClr val="bg1"/>
                        </a:solidFill>
                        <a:latin typeface="Century Schoolbook" pitchFamily="18" charset="0"/>
                      </a:endParaRPr>
                    </a:p>
                  </a:txBody>
                  <a:tcPr anchor="ctr">
                    <a:noFill/>
                  </a:tcPr>
                </a:tc>
                <a:extLst>
                  <a:ext uri="{0D108BD9-81ED-4DB2-BD59-A6C34878D82A}">
                    <a16:rowId xmlns:a16="http://schemas.microsoft.com/office/drawing/2014/main" val="10000"/>
                  </a:ext>
                </a:extLst>
              </a:tr>
            </a:tbl>
          </a:graphicData>
        </a:graphic>
      </p:graphicFrame>
      <p:pic>
        <p:nvPicPr>
          <p:cNvPr id="4" name="Image 3" descr="Une image contenant texte&#10;&#10;Description générée automatiquement">
            <a:extLst>
              <a:ext uri="{FF2B5EF4-FFF2-40B4-BE49-F238E27FC236}">
                <a16:creationId xmlns:a16="http://schemas.microsoft.com/office/drawing/2014/main" id="{CB8474EA-15FD-BDA6-72DE-504E993365D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252" y="5770036"/>
            <a:ext cx="2012184" cy="946324"/>
          </a:xfrm>
          <a:prstGeom prst="rect">
            <a:avLst/>
          </a:prstGeom>
          <a:noFill/>
        </p:spPr>
      </p:pic>
    </p:spTree>
    <p:extLst>
      <p:ext uri="{BB962C8B-B14F-4D97-AF65-F5344CB8AC3E}">
        <p14:creationId xmlns:p14="http://schemas.microsoft.com/office/powerpoint/2010/main" val="1964195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p:cNvGrpSpPr/>
          <p:nvPr/>
        </p:nvGrpSpPr>
        <p:grpSpPr>
          <a:xfrm>
            <a:off x="-13919" y="476672"/>
            <a:ext cx="9157919" cy="6120680"/>
            <a:chOff x="-13919" y="476672"/>
            <a:chExt cx="9157919" cy="6120680"/>
          </a:xfrm>
        </p:grpSpPr>
        <p:sp>
          <p:nvSpPr>
            <p:cNvPr id="3" name="Rectangle 2"/>
            <p:cNvSpPr/>
            <p:nvPr/>
          </p:nvSpPr>
          <p:spPr>
            <a:xfrm>
              <a:off x="0" y="476672"/>
              <a:ext cx="9144000" cy="64807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2000" b="1" dirty="0">
                  <a:latin typeface="Open Sans" pitchFamily="2" charset="0"/>
                  <a:ea typeface="Open Sans" pitchFamily="2" charset="0"/>
                  <a:cs typeface="Open Sans" pitchFamily="2" charset="0"/>
                </a:rPr>
                <a:t>Qu’est-ce-que le PAVICC ?</a:t>
              </a:r>
            </a:p>
          </p:txBody>
        </p:sp>
        <p:sp>
          <p:nvSpPr>
            <p:cNvPr id="174" name="Rectangle 173"/>
            <p:cNvSpPr/>
            <p:nvPr/>
          </p:nvSpPr>
          <p:spPr>
            <a:xfrm>
              <a:off x="-13919" y="1268760"/>
              <a:ext cx="9144000" cy="532859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fr-FR" dirty="0"/>
            </a:p>
          </p:txBody>
        </p:sp>
      </p:grpSp>
      <p:sp>
        <p:nvSpPr>
          <p:cNvPr id="6" name="ZoneTexte 5"/>
          <p:cNvSpPr txBox="1"/>
          <p:nvPr/>
        </p:nvSpPr>
        <p:spPr>
          <a:xfrm>
            <a:off x="138568" y="1484784"/>
            <a:ext cx="8856984" cy="4047262"/>
          </a:xfrm>
          <a:prstGeom prst="rect">
            <a:avLst/>
          </a:prstGeom>
          <a:noFill/>
        </p:spPr>
        <p:txBody>
          <a:bodyPr wrap="square" rtlCol="0">
            <a:spAutoFit/>
          </a:bodyPr>
          <a:lstStyle/>
          <a:p>
            <a:pPr marL="457200" indent="-457200" algn="just">
              <a:spcAft>
                <a:spcPts val="600"/>
              </a:spcAft>
              <a:buFont typeface="Wingdings" pitchFamily="2" charset="2"/>
              <a:buChar char="v"/>
            </a:pPr>
            <a:r>
              <a:rPr lang="fr-FR" sz="2800" dirty="0">
                <a:latin typeface="Open Sans" pitchFamily="2" charset="0"/>
                <a:ea typeface="Open Sans" pitchFamily="2" charset="0"/>
                <a:cs typeface="Open Sans" pitchFamily="2" charset="0"/>
              </a:rPr>
              <a:t>Programme d’Adaptation des Villes au Changement Climatique (PAVICC).</a:t>
            </a:r>
          </a:p>
          <a:p>
            <a:pPr marL="457200" indent="-457200" algn="just">
              <a:buFont typeface="Wingdings" pitchFamily="2" charset="2"/>
              <a:buChar char="v"/>
            </a:pPr>
            <a:r>
              <a:rPr lang="fr-FR" sz="2800" dirty="0">
                <a:latin typeface="Open Sans" pitchFamily="2" charset="0"/>
                <a:ea typeface="Open Sans" pitchFamily="2" charset="0"/>
                <a:cs typeface="Open Sans" pitchFamily="2" charset="0"/>
              </a:rPr>
              <a:t>quatre villes béninoises du sud : Cotonou, Sèmè-Podji, Comè et Bohicon</a:t>
            </a:r>
          </a:p>
          <a:p>
            <a:pPr algn="just"/>
            <a:endParaRPr lang="fr-FR" sz="2800" dirty="0">
              <a:latin typeface="Open Sans" pitchFamily="2" charset="0"/>
              <a:ea typeface="Open Sans" pitchFamily="2" charset="0"/>
              <a:cs typeface="Open Sans" pitchFamily="2" charset="0"/>
            </a:endParaRPr>
          </a:p>
          <a:p>
            <a:pPr marL="457200" indent="-457200" algn="just">
              <a:buFont typeface="Wingdings" pitchFamily="2" charset="2"/>
              <a:buChar char="v"/>
            </a:pPr>
            <a:r>
              <a:rPr lang="fr-FR" sz="2800" dirty="0">
                <a:latin typeface="Open Sans" pitchFamily="2" charset="0"/>
                <a:ea typeface="Open Sans" pitchFamily="2" charset="0"/>
                <a:cs typeface="Open Sans" pitchFamily="2" charset="0"/>
              </a:rPr>
              <a:t>Finalité: aider les communes concernées à faire face d’une part, au défi de </a:t>
            </a:r>
            <a:r>
              <a:rPr lang="fr-FR" sz="2800" b="1" dirty="0">
                <a:latin typeface="Open Sans" pitchFamily="2" charset="0"/>
                <a:ea typeface="Open Sans" pitchFamily="2" charset="0"/>
                <a:cs typeface="Open Sans" pitchFamily="2" charset="0"/>
              </a:rPr>
              <a:t>croissance urbaine</a:t>
            </a:r>
            <a:r>
              <a:rPr lang="fr-FR" sz="2800" dirty="0">
                <a:latin typeface="Open Sans" pitchFamily="2" charset="0"/>
                <a:ea typeface="Open Sans" pitchFamily="2" charset="0"/>
                <a:cs typeface="Open Sans" pitchFamily="2" charset="0"/>
              </a:rPr>
              <a:t> auquel notre pays est confronté et d’autre part, à </a:t>
            </a:r>
            <a:r>
              <a:rPr lang="fr-FR" sz="2800" b="1" dirty="0">
                <a:latin typeface="Open Sans" pitchFamily="2" charset="0"/>
                <a:ea typeface="Open Sans" pitchFamily="2" charset="0"/>
                <a:cs typeface="Open Sans" pitchFamily="2" charset="0"/>
              </a:rPr>
              <a:t>l’influence du changement climatique,</a:t>
            </a:r>
            <a:endParaRPr lang="fr-FR" sz="2800" dirty="0">
              <a:latin typeface="Open Sans" pitchFamily="2" charset="0"/>
              <a:ea typeface="Open Sans" pitchFamily="2" charset="0"/>
              <a:cs typeface="Open Sans" pitchFamily="2" charset="0"/>
            </a:endParaRPr>
          </a:p>
        </p:txBody>
      </p:sp>
      <p:graphicFrame>
        <p:nvGraphicFramePr>
          <p:cNvPr id="8" name="Tableau 7">
            <a:extLst>
              <a:ext uri="{FF2B5EF4-FFF2-40B4-BE49-F238E27FC236}">
                <a16:creationId xmlns:a16="http://schemas.microsoft.com/office/drawing/2014/main" id="{163A41D8-CC2B-4145-9659-07162236C931}"/>
              </a:ext>
            </a:extLst>
          </p:cNvPr>
          <p:cNvGraphicFramePr>
            <a:graphicFrameLocks noGrp="1"/>
          </p:cNvGraphicFramePr>
          <p:nvPr/>
        </p:nvGraphicFramePr>
        <p:xfrm>
          <a:off x="-4" y="-36532"/>
          <a:ext cx="9130085" cy="594360"/>
        </p:xfrm>
        <a:graphic>
          <a:graphicData uri="http://schemas.openxmlformats.org/drawingml/2006/table">
            <a:tbl>
              <a:tblPr firstRow="1" bandRow="1">
                <a:tableStyleId>{5C22544A-7EE6-4342-B048-85BDC9FD1C3A}</a:tableStyleId>
              </a:tblPr>
              <a:tblGrid>
                <a:gridCol w="1826017">
                  <a:extLst>
                    <a:ext uri="{9D8B030D-6E8A-4147-A177-3AD203B41FA5}">
                      <a16:colId xmlns:a16="http://schemas.microsoft.com/office/drawing/2014/main" val="20000"/>
                    </a:ext>
                  </a:extLst>
                </a:gridCol>
                <a:gridCol w="1826017">
                  <a:extLst>
                    <a:ext uri="{9D8B030D-6E8A-4147-A177-3AD203B41FA5}">
                      <a16:colId xmlns:a16="http://schemas.microsoft.com/office/drawing/2014/main" val="20001"/>
                    </a:ext>
                  </a:extLst>
                </a:gridCol>
                <a:gridCol w="1826017">
                  <a:extLst>
                    <a:ext uri="{9D8B030D-6E8A-4147-A177-3AD203B41FA5}">
                      <a16:colId xmlns:a16="http://schemas.microsoft.com/office/drawing/2014/main" val="20002"/>
                    </a:ext>
                  </a:extLst>
                </a:gridCol>
                <a:gridCol w="1826017">
                  <a:extLst>
                    <a:ext uri="{9D8B030D-6E8A-4147-A177-3AD203B41FA5}">
                      <a16:colId xmlns:a16="http://schemas.microsoft.com/office/drawing/2014/main" val="20003"/>
                    </a:ext>
                  </a:extLst>
                </a:gridCol>
                <a:gridCol w="1826017">
                  <a:extLst>
                    <a:ext uri="{9D8B030D-6E8A-4147-A177-3AD203B41FA5}">
                      <a16:colId xmlns:a16="http://schemas.microsoft.com/office/drawing/2014/main" val="1604248163"/>
                    </a:ext>
                  </a:extLst>
                </a:gridCol>
              </a:tblGrid>
              <a:tr h="464238">
                <a:tc>
                  <a:txBody>
                    <a:bodyPr/>
                    <a:lstStyle/>
                    <a:p>
                      <a:pPr algn="ctr"/>
                      <a:r>
                        <a:rPr lang="fr-FR" sz="1100" i="0" dirty="0">
                          <a:solidFill>
                            <a:srgbClr val="7030A0"/>
                          </a:solidFill>
                          <a:latin typeface="Century Schoolbook" pitchFamily="18" charset="0"/>
                        </a:rPr>
                        <a:t>Présentation du PAVICC</a:t>
                      </a:r>
                      <a:r>
                        <a:rPr lang="fr-FR" sz="1100" i="0" baseline="0" dirty="0">
                          <a:solidFill>
                            <a:srgbClr val="7030A0"/>
                          </a:solidFill>
                          <a:latin typeface="Century Schoolbook" pitchFamily="18" charset="0"/>
                        </a:rPr>
                        <a:t> </a:t>
                      </a:r>
                      <a:endParaRPr lang="fr-FR" sz="1100" i="0" dirty="0">
                        <a:solidFill>
                          <a:srgbClr val="7030A0"/>
                        </a:solidFill>
                        <a:latin typeface="Century Schoolbook" pitchFamily="18" charset="0"/>
                      </a:endParaRPr>
                    </a:p>
                  </a:txBody>
                  <a:tcPr anchor="ctr">
                    <a:solidFill>
                      <a:schemeClr val="bg1"/>
                    </a:solidFill>
                  </a:tcPr>
                </a:tc>
                <a:tc>
                  <a:txBody>
                    <a:bodyPr/>
                    <a:lstStyle/>
                    <a:p>
                      <a:pPr algn="ctr"/>
                      <a:r>
                        <a:rPr lang="fr-FR" sz="1200" i="0" dirty="0">
                          <a:solidFill>
                            <a:schemeClr val="bg1"/>
                          </a:solidFill>
                          <a:latin typeface="Century Schoolbook" pitchFamily="18" charset="0"/>
                        </a:rPr>
                        <a:t>Planification urbaine</a:t>
                      </a:r>
                    </a:p>
                  </a:txBody>
                  <a:tcPr anchor="ctr">
                    <a:noFill/>
                  </a:tcPr>
                </a:tc>
                <a:tc>
                  <a:txBody>
                    <a:bodyPr/>
                    <a:lstStyle/>
                    <a:p>
                      <a:pPr algn="ctr"/>
                      <a:r>
                        <a:rPr lang="fr-FR" sz="1100" i="0" dirty="0">
                          <a:solidFill>
                            <a:schemeClr val="bg1"/>
                          </a:solidFill>
                          <a:latin typeface="Century Schoolbook" pitchFamily="18" charset="0"/>
                        </a:rPr>
                        <a:t>Investissements</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bg1"/>
                          </a:solidFill>
                          <a:latin typeface="Century Schoolbook" pitchFamily="18" charset="0"/>
                        </a:rPr>
                        <a:t>Renforcement des capacités</a:t>
                      </a:r>
                    </a:p>
                    <a:p>
                      <a:pPr algn="ctr"/>
                      <a:endParaRPr lang="fr-FR" sz="1100" i="0" dirty="0">
                        <a:solidFill>
                          <a:schemeClr val="bg1"/>
                        </a:solidFill>
                        <a:latin typeface="Century Schoolbook" pitchFamily="18" charset="0"/>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bg1"/>
                          </a:solidFill>
                          <a:latin typeface="Century Schoolbook" pitchFamily="18" charset="0"/>
                        </a:rPr>
                        <a:t>Cadre organisationnel</a:t>
                      </a:r>
                    </a:p>
                    <a:p>
                      <a:pPr algn="ctr"/>
                      <a:endParaRPr lang="fr-FR" sz="1100" i="0" dirty="0">
                        <a:solidFill>
                          <a:schemeClr val="bg1"/>
                        </a:solidFill>
                        <a:latin typeface="Century Schoolbook" pitchFamily="18" charset="0"/>
                      </a:endParaRPr>
                    </a:p>
                  </a:txBody>
                  <a:tcPr anchor="ctr">
                    <a:noFill/>
                  </a:tcPr>
                </a:tc>
                <a:extLst>
                  <a:ext uri="{0D108BD9-81ED-4DB2-BD59-A6C34878D82A}">
                    <a16:rowId xmlns:a16="http://schemas.microsoft.com/office/drawing/2014/main" val="10000"/>
                  </a:ext>
                </a:extLst>
              </a:tr>
            </a:tbl>
          </a:graphicData>
        </a:graphic>
      </p:graphicFrame>
      <p:pic>
        <p:nvPicPr>
          <p:cNvPr id="4" name="Image 3" descr="Une image contenant texte&#10;&#10;Description générée automatiquement">
            <a:extLst>
              <a:ext uri="{FF2B5EF4-FFF2-40B4-BE49-F238E27FC236}">
                <a16:creationId xmlns:a16="http://schemas.microsoft.com/office/drawing/2014/main" id="{80E6F384-38B9-5B89-69F1-8F86C960DA4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252" y="5770036"/>
            <a:ext cx="2012184" cy="946324"/>
          </a:xfrm>
          <a:prstGeom prst="rect">
            <a:avLst/>
          </a:prstGeom>
          <a:noFill/>
        </p:spPr>
      </p:pic>
    </p:spTree>
    <p:extLst>
      <p:ext uri="{BB962C8B-B14F-4D97-AF65-F5344CB8AC3E}">
        <p14:creationId xmlns:p14="http://schemas.microsoft.com/office/powerpoint/2010/main" val="1981256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476672"/>
            <a:ext cx="9144000" cy="64807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2000" b="1" dirty="0">
                <a:latin typeface="Open Sans" pitchFamily="2" charset="0"/>
                <a:ea typeface="Open Sans" pitchFamily="2" charset="0"/>
                <a:cs typeface="Open Sans" pitchFamily="2" charset="0"/>
              </a:rPr>
              <a:t>Rompre le cercle vicieux de la vulnérabilité</a:t>
            </a:r>
          </a:p>
        </p:txBody>
      </p:sp>
      <p:sp>
        <p:nvSpPr>
          <p:cNvPr id="174" name="Rectangle 173"/>
          <p:cNvSpPr/>
          <p:nvPr/>
        </p:nvSpPr>
        <p:spPr>
          <a:xfrm>
            <a:off x="-13919" y="1268760"/>
            <a:ext cx="9144000" cy="532859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fr-FR" dirty="0"/>
          </a:p>
        </p:txBody>
      </p:sp>
      <p:graphicFrame>
        <p:nvGraphicFramePr>
          <p:cNvPr id="8" name="Tableau 7">
            <a:extLst>
              <a:ext uri="{FF2B5EF4-FFF2-40B4-BE49-F238E27FC236}">
                <a16:creationId xmlns:a16="http://schemas.microsoft.com/office/drawing/2014/main" id="{163A41D8-CC2B-4145-9659-07162236C931}"/>
              </a:ext>
            </a:extLst>
          </p:cNvPr>
          <p:cNvGraphicFramePr>
            <a:graphicFrameLocks noGrp="1"/>
          </p:cNvGraphicFramePr>
          <p:nvPr/>
        </p:nvGraphicFramePr>
        <p:xfrm>
          <a:off x="-4" y="-36532"/>
          <a:ext cx="9130085" cy="594360"/>
        </p:xfrm>
        <a:graphic>
          <a:graphicData uri="http://schemas.openxmlformats.org/drawingml/2006/table">
            <a:tbl>
              <a:tblPr firstRow="1" bandRow="1">
                <a:tableStyleId>{5C22544A-7EE6-4342-B048-85BDC9FD1C3A}</a:tableStyleId>
              </a:tblPr>
              <a:tblGrid>
                <a:gridCol w="1826017">
                  <a:extLst>
                    <a:ext uri="{9D8B030D-6E8A-4147-A177-3AD203B41FA5}">
                      <a16:colId xmlns:a16="http://schemas.microsoft.com/office/drawing/2014/main" val="20000"/>
                    </a:ext>
                  </a:extLst>
                </a:gridCol>
                <a:gridCol w="1826017">
                  <a:extLst>
                    <a:ext uri="{9D8B030D-6E8A-4147-A177-3AD203B41FA5}">
                      <a16:colId xmlns:a16="http://schemas.microsoft.com/office/drawing/2014/main" val="20001"/>
                    </a:ext>
                  </a:extLst>
                </a:gridCol>
                <a:gridCol w="1826017">
                  <a:extLst>
                    <a:ext uri="{9D8B030D-6E8A-4147-A177-3AD203B41FA5}">
                      <a16:colId xmlns:a16="http://schemas.microsoft.com/office/drawing/2014/main" val="20002"/>
                    </a:ext>
                  </a:extLst>
                </a:gridCol>
                <a:gridCol w="1826017">
                  <a:extLst>
                    <a:ext uri="{9D8B030D-6E8A-4147-A177-3AD203B41FA5}">
                      <a16:colId xmlns:a16="http://schemas.microsoft.com/office/drawing/2014/main" val="20003"/>
                    </a:ext>
                  </a:extLst>
                </a:gridCol>
                <a:gridCol w="1826017">
                  <a:extLst>
                    <a:ext uri="{9D8B030D-6E8A-4147-A177-3AD203B41FA5}">
                      <a16:colId xmlns:a16="http://schemas.microsoft.com/office/drawing/2014/main" val="1604248163"/>
                    </a:ext>
                  </a:extLst>
                </a:gridCol>
              </a:tblGrid>
              <a:tr h="464238">
                <a:tc>
                  <a:txBody>
                    <a:bodyPr/>
                    <a:lstStyle/>
                    <a:p>
                      <a:pPr algn="ctr"/>
                      <a:r>
                        <a:rPr lang="fr-FR" sz="1100" i="0" dirty="0">
                          <a:solidFill>
                            <a:srgbClr val="7030A0"/>
                          </a:solidFill>
                          <a:latin typeface="Century Schoolbook" pitchFamily="18" charset="0"/>
                        </a:rPr>
                        <a:t>Présentation du PAVICC</a:t>
                      </a:r>
                      <a:r>
                        <a:rPr lang="fr-FR" sz="1100" i="0" baseline="0" dirty="0">
                          <a:solidFill>
                            <a:srgbClr val="7030A0"/>
                          </a:solidFill>
                          <a:latin typeface="Century Schoolbook" pitchFamily="18" charset="0"/>
                        </a:rPr>
                        <a:t> </a:t>
                      </a:r>
                      <a:endParaRPr lang="fr-FR" sz="1100" i="0" dirty="0">
                        <a:solidFill>
                          <a:srgbClr val="7030A0"/>
                        </a:solidFill>
                        <a:latin typeface="Century Schoolbook" pitchFamily="18" charset="0"/>
                      </a:endParaRPr>
                    </a:p>
                  </a:txBody>
                  <a:tcPr anchor="ctr">
                    <a:solidFill>
                      <a:schemeClr val="bg1"/>
                    </a:solidFill>
                  </a:tcPr>
                </a:tc>
                <a:tc>
                  <a:txBody>
                    <a:bodyPr/>
                    <a:lstStyle/>
                    <a:p>
                      <a:pPr algn="ctr"/>
                      <a:r>
                        <a:rPr lang="fr-FR" sz="1200" i="0" dirty="0">
                          <a:solidFill>
                            <a:schemeClr val="bg1"/>
                          </a:solidFill>
                          <a:latin typeface="Century Schoolbook" pitchFamily="18" charset="0"/>
                        </a:rPr>
                        <a:t>Planification urbaine</a:t>
                      </a:r>
                    </a:p>
                  </a:txBody>
                  <a:tcPr anchor="ctr">
                    <a:noFill/>
                  </a:tcPr>
                </a:tc>
                <a:tc>
                  <a:txBody>
                    <a:bodyPr/>
                    <a:lstStyle/>
                    <a:p>
                      <a:pPr algn="ctr"/>
                      <a:r>
                        <a:rPr lang="fr-FR" sz="1100" i="0" dirty="0">
                          <a:solidFill>
                            <a:schemeClr val="bg1"/>
                          </a:solidFill>
                          <a:latin typeface="Century Schoolbook" pitchFamily="18" charset="0"/>
                        </a:rPr>
                        <a:t>Investissements</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bg1"/>
                          </a:solidFill>
                          <a:latin typeface="Century Schoolbook" pitchFamily="18" charset="0"/>
                        </a:rPr>
                        <a:t>Renforcement des capacités</a:t>
                      </a:r>
                    </a:p>
                    <a:p>
                      <a:pPr algn="ctr"/>
                      <a:endParaRPr lang="fr-FR" sz="1100" i="0" dirty="0">
                        <a:solidFill>
                          <a:schemeClr val="bg1"/>
                        </a:solidFill>
                        <a:latin typeface="Century Schoolbook" pitchFamily="18" charset="0"/>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bg1"/>
                          </a:solidFill>
                          <a:latin typeface="Century Schoolbook" pitchFamily="18" charset="0"/>
                        </a:rPr>
                        <a:t>Cadre organisationnel</a:t>
                      </a:r>
                    </a:p>
                    <a:p>
                      <a:pPr algn="ctr"/>
                      <a:endParaRPr lang="fr-FR" sz="1100" i="0" dirty="0">
                        <a:solidFill>
                          <a:schemeClr val="bg1"/>
                        </a:solidFill>
                        <a:latin typeface="Century Schoolbook" pitchFamily="18" charset="0"/>
                      </a:endParaRPr>
                    </a:p>
                  </a:txBody>
                  <a:tcPr anchor="ctr">
                    <a:noFill/>
                  </a:tcPr>
                </a:tc>
                <a:extLst>
                  <a:ext uri="{0D108BD9-81ED-4DB2-BD59-A6C34878D82A}">
                    <a16:rowId xmlns:a16="http://schemas.microsoft.com/office/drawing/2014/main" val="10000"/>
                  </a:ext>
                </a:extLst>
              </a:tr>
            </a:tbl>
          </a:graphicData>
        </a:graphic>
      </p:graphicFrame>
      <p:pic>
        <p:nvPicPr>
          <p:cNvPr id="4" name="Image 3" descr="Une image contenant texte&#10;&#10;Description générée automatiquement">
            <a:extLst>
              <a:ext uri="{FF2B5EF4-FFF2-40B4-BE49-F238E27FC236}">
                <a16:creationId xmlns:a16="http://schemas.microsoft.com/office/drawing/2014/main" id="{80E6F384-38B9-5B89-69F1-8F86C960DA4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252" y="5770036"/>
            <a:ext cx="2012184" cy="946324"/>
          </a:xfrm>
          <a:prstGeom prst="rect">
            <a:avLst/>
          </a:prstGeom>
          <a:noFill/>
        </p:spPr>
      </p:pic>
      <p:pic>
        <p:nvPicPr>
          <p:cNvPr id="7" name="Image 6">
            <a:extLst>
              <a:ext uri="{FF2B5EF4-FFF2-40B4-BE49-F238E27FC236}">
                <a16:creationId xmlns:a16="http://schemas.microsoft.com/office/drawing/2014/main" id="{0378CCFB-396D-F1F6-6289-A3250ED87411}"/>
              </a:ext>
            </a:extLst>
          </p:cNvPr>
          <p:cNvPicPr>
            <a:picLocks noChangeAspect="1"/>
          </p:cNvPicPr>
          <p:nvPr/>
        </p:nvPicPr>
        <p:blipFill>
          <a:blip r:embed="rId4"/>
          <a:stretch>
            <a:fillRect/>
          </a:stretch>
        </p:blipFill>
        <p:spPr>
          <a:xfrm>
            <a:off x="1979712" y="1330506"/>
            <a:ext cx="5760640" cy="4114718"/>
          </a:xfrm>
          <a:prstGeom prst="rect">
            <a:avLst/>
          </a:prstGeom>
        </p:spPr>
      </p:pic>
      <p:sp>
        <p:nvSpPr>
          <p:cNvPr id="9" name="Rectangle 8">
            <a:extLst>
              <a:ext uri="{FF2B5EF4-FFF2-40B4-BE49-F238E27FC236}">
                <a16:creationId xmlns:a16="http://schemas.microsoft.com/office/drawing/2014/main" id="{E1EB9278-3D29-1B6B-3487-C8326A5DED2B}"/>
              </a:ext>
            </a:extLst>
          </p:cNvPr>
          <p:cNvSpPr/>
          <p:nvPr/>
        </p:nvSpPr>
        <p:spPr>
          <a:xfrm>
            <a:off x="1979712" y="5498492"/>
            <a:ext cx="5760640" cy="1089951"/>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r>
              <a:rPr lang="fr-CA" sz="1600" i="0" u="none" strike="noStrike" baseline="0" dirty="0">
                <a:latin typeface="Open Sans" pitchFamily="2" charset="0"/>
                <a:ea typeface="Open Sans" pitchFamily="2" charset="0"/>
                <a:cs typeface="Open Sans" pitchFamily="2" charset="0"/>
              </a:rPr>
              <a:t>-Financer la filière</a:t>
            </a:r>
          </a:p>
          <a:p>
            <a:r>
              <a:rPr lang="fr-CA" sz="1600" i="0" u="none" strike="noStrike" baseline="0" dirty="0">
                <a:latin typeface="Open Sans" pitchFamily="2" charset="0"/>
                <a:ea typeface="Open Sans" pitchFamily="2" charset="0"/>
                <a:cs typeface="Open Sans" pitchFamily="2" charset="0"/>
              </a:rPr>
              <a:t>-</a:t>
            </a:r>
            <a:r>
              <a:rPr lang="fr-FR" sz="1600" i="0" u="none" strike="noStrike" baseline="0" dirty="0">
                <a:latin typeface="Open Sans" pitchFamily="2" charset="0"/>
                <a:ea typeface="Open Sans" pitchFamily="2" charset="0"/>
                <a:cs typeface="Open Sans" pitchFamily="2" charset="0"/>
              </a:rPr>
              <a:t>Améliorer les moyens de fonctionnement des acteurs</a:t>
            </a:r>
          </a:p>
          <a:p>
            <a:r>
              <a:rPr lang="fr-FR" sz="1600" i="0" u="none" strike="noStrike" baseline="0" dirty="0">
                <a:latin typeface="Open Sans" pitchFamily="2" charset="0"/>
                <a:ea typeface="Open Sans" pitchFamily="2" charset="0"/>
                <a:cs typeface="Open Sans" pitchFamily="2" charset="0"/>
              </a:rPr>
              <a:t>-Mettre en œuvre une planification urbaine</a:t>
            </a:r>
            <a:endParaRPr lang="fr-FR"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4145572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476672"/>
            <a:ext cx="9144000" cy="64807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2000" b="1" dirty="0">
                <a:latin typeface="Open Sans" pitchFamily="2" charset="0"/>
                <a:ea typeface="Open Sans" pitchFamily="2" charset="0"/>
                <a:cs typeface="Open Sans" pitchFamily="2" charset="0"/>
              </a:rPr>
              <a:t>Rompre le cercle vicieux de la vulnérabilité</a:t>
            </a:r>
          </a:p>
        </p:txBody>
      </p:sp>
      <p:graphicFrame>
        <p:nvGraphicFramePr>
          <p:cNvPr id="8" name="Tableau 7">
            <a:extLst>
              <a:ext uri="{FF2B5EF4-FFF2-40B4-BE49-F238E27FC236}">
                <a16:creationId xmlns:a16="http://schemas.microsoft.com/office/drawing/2014/main" id="{163A41D8-CC2B-4145-9659-07162236C931}"/>
              </a:ext>
            </a:extLst>
          </p:cNvPr>
          <p:cNvGraphicFramePr>
            <a:graphicFrameLocks noGrp="1"/>
          </p:cNvGraphicFramePr>
          <p:nvPr/>
        </p:nvGraphicFramePr>
        <p:xfrm>
          <a:off x="-4" y="-36532"/>
          <a:ext cx="9130085" cy="594360"/>
        </p:xfrm>
        <a:graphic>
          <a:graphicData uri="http://schemas.openxmlformats.org/drawingml/2006/table">
            <a:tbl>
              <a:tblPr firstRow="1" bandRow="1">
                <a:tableStyleId>{5C22544A-7EE6-4342-B048-85BDC9FD1C3A}</a:tableStyleId>
              </a:tblPr>
              <a:tblGrid>
                <a:gridCol w="1826017">
                  <a:extLst>
                    <a:ext uri="{9D8B030D-6E8A-4147-A177-3AD203B41FA5}">
                      <a16:colId xmlns:a16="http://schemas.microsoft.com/office/drawing/2014/main" val="20000"/>
                    </a:ext>
                  </a:extLst>
                </a:gridCol>
                <a:gridCol w="1826017">
                  <a:extLst>
                    <a:ext uri="{9D8B030D-6E8A-4147-A177-3AD203B41FA5}">
                      <a16:colId xmlns:a16="http://schemas.microsoft.com/office/drawing/2014/main" val="20001"/>
                    </a:ext>
                  </a:extLst>
                </a:gridCol>
                <a:gridCol w="1826017">
                  <a:extLst>
                    <a:ext uri="{9D8B030D-6E8A-4147-A177-3AD203B41FA5}">
                      <a16:colId xmlns:a16="http://schemas.microsoft.com/office/drawing/2014/main" val="20002"/>
                    </a:ext>
                  </a:extLst>
                </a:gridCol>
                <a:gridCol w="1826017">
                  <a:extLst>
                    <a:ext uri="{9D8B030D-6E8A-4147-A177-3AD203B41FA5}">
                      <a16:colId xmlns:a16="http://schemas.microsoft.com/office/drawing/2014/main" val="20003"/>
                    </a:ext>
                  </a:extLst>
                </a:gridCol>
                <a:gridCol w="1826017">
                  <a:extLst>
                    <a:ext uri="{9D8B030D-6E8A-4147-A177-3AD203B41FA5}">
                      <a16:colId xmlns:a16="http://schemas.microsoft.com/office/drawing/2014/main" val="1604248163"/>
                    </a:ext>
                  </a:extLst>
                </a:gridCol>
              </a:tblGrid>
              <a:tr h="464238">
                <a:tc>
                  <a:txBody>
                    <a:bodyPr/>
                    <a:lstStyle/>
                    <a:p>
                      <a:pPr algn="ctr"/>
                      <a:r>
                        <a:rPr lang="fr-FR" sz="1100" i="0" dirty="0">
                          <a:solidFill>
                            <a:srgbClr val="7030A0"/>
                          </a:solidFill>
                          <a:latin typeface="Century Schoolbook" pitchFamily="18" charset="0"/>
                        </a:rPr>
                        <a:t>Présentation du PAVICC</a:t>
                      </a:r>
                      <a:r>
                        <a:rPr lang="fr-FR" sz="1100" i="0" baseline="0" dirty="0">
                          <a:solidFill>
                            <a:srgbClr val="7030A0"/>
                          </a:solidFill>
                          <a:latin typeface="Century Schoolbook" pitchFamily="18" charset="0"/>
                        </a:rPr>
                        <a:t> </a:t>
                      </a:r>
                      <a:endParaRPr lang="fr-FR" sz="1100" i="0" dirty="0">
                        <a:solidFill>
                          <a:srgbClr val="7030A0"/>
                        </a:solidFill>
                        <a:latin typeface="Century Schoolbook" pitchFamily="18" charset="0"/>
                      </a:endParaRPr>
                    </a:p>
                  </a:txBody>
                  <a:tcPr anchor="ctr">
                    <a:solidFill>
                      <a:schemeClr val="bg1"/>
                    </a:solidFill>
                  </a:tcPr>
                </a:tc>
                <a:tc>
                  <a:txBody>
                    <a:bodyPr/>
                    <a:lstStyle/>
                    <a:p>
                      <a:pPr algn="ctr"/>
                      <a:r>
                        <a:rPr lang="fr-FR" sz="1200" i="0" dirty="0">
                          <a:solidFill>
                            <a:schemeClr val="bg1"/>
                          </a:solidFill>
                          <a:latin typeface="Century Schoolbook" pitchFamily="18" charset="0"/>
                        </a:rPr>
                        <a:t>Planification urbaine</a:t>
                      </a:r>
                    </a:p>
                  </a:txBody>
                  <a:tcPr anchor="ctr">
                    <a:noFill/>
                  </a:tcPr>
                </a:tc>
                <a:tc>
                  <a:txBody>
                    <a:bodyPr/>
                    <a:lstStyle/>
                    <a:p>
                      <a:pPr algn="ctr"/>
                      <a:r>
                        <a:rPr lang="fr-FR" sz="1100" i="0" dirty="0">
                          <a:solidFill>
                            <a:schemeClr val="bg1"/>
                          </a:solidFill>
                          <a:latin typeface="Century Schoolbook" pitchFamily="18" charset="0"/>
                        </a:rPr>
                        <a:t>Investissements</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bg1"/>
                          </a:solidFill>
                          <a:latin typeface="Century Schoolbook" pitchFamily="18" charset="0"/>
                        </a:rPr>
                        <a:t>Renforcement des capacités</a:t>
                      </a:r>
                    </a:p>
                    <a:p>
                      <a:pPr algn="ctr"/>
                      <a:endParaRPr lang="fr-FR" sz="1100" i="0" dirty="0">
                        <a:solidFill>
                          <a:schemeClr val="bg1"/>
                        </a:solidFill>
                        <a:latin typeface="Century Schoolbook" pitchFamily="18" charset="0"/>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bg1"/>
                          </a:solidFill>
                          <a:latin typeface="Century Schoolbook" pitchFamily="18" charset="0"/>
                        </a:rPr>
                        <a:t>Cadre organisationnel</a:t>
                      </a:r>
                    </a:p>
                    <a:p>
                      <a:pPr algn="ctr"/>
                      <a:endParaRPr lang="fr-FR" sz="1100" i="0" dirty="0">
                        <a:solidFill>
                          <a:schemeClr val="bg1"/>
                        </a:solidFill>
                        <a:latin typeface="Century Schoolbook" pitchFamily="18" charset="0"/>
                      </a:endParaRPr>
                    </a:p>
                  </a:txBody>
                  <a:tcPr anchor="ctr">
                    <a:noFill/>
                  </a:tcPr>
                </a:tc>
                <a:extLst>
                  <a:ext uri="{0D108BD9-81ED-4DB2-BD59-A6C34878D82A}">
                    <a16:rowId xmlns:a16="http://schemas.microsoft.com/office/drawing/2014/main" val="10000"/>
                  </a:ext>
                </a:extLst>
              </a:tr>
            </a:tbl>
          </a:graphicData>
        </a:graphic>
      </p:graphicFrame>
      <p:pic>
        <p:nvPicPr>
          <p:cNvPr id="5" name="Image 4">
            <a:extLst>
              <a:ext uri="{FF2B5EF4-FFF2-40B4-BE49-F238E27FC236}">
                <a16:creationId xmlns:a16="http://schemas.microsoft.com/office/drawing/2014/main" id="{756A36A6-30B9-8A01-3B0F-B392FA0ABAB1}"/>
              </a:ext>
            </a:extLst>
          </p:cNvPr>
          <p:cNvPicPr>
            <a:picLocks noChangeAspect="1"/>
          </p:cNvPicPr>
          <p:nvPr/>
        </p:nvPicPr>
        <p:blipFill rotWithShape="1">
          <a:blip r:embed="rId3"/>
          <a:srcRect l="24414" t="19600" r="19753" b="9001"/>
          <a:stretch/>
        </p:blipFill>
        <p:spPr>
          <a:xfrm>
            <a:off x="683568" y="1124744"/>
            <a:ext cx="7848872" cy="5645958"/>
          </a:xfrm>
          <a:prstGeom prst="rect">
            <a:avLst/>
          </a:prstGeom>
        </p:spPr>
      </p:pic>
      <p:pic>
        <p:nvPicPr>
          <p:cNvPr id="4" name="Image 3" descr="Une image contenant texte&#10;&#10;Description générée automatiquement">
            <a:extLst>
              <a:ext uri="{FF2B5EF4-FFF2-40B4-BE49-F238E27FC236}">
                <a16:creationId xmlns:a16="http://schemas.microsoft.com/office/drawing/2014/main" id="{80E6F384-38B9-5B89-69F1-8F86C960DA4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252" y="5770036"/>
            <a:ext cx="2012184" cy="946324"/>
          </a:xfrm>
          <a:prstGeom prst="rect">
            <a:avLst/>
          </a:prstGeom>
          <a:noFill/>
        </p:spPr>
      </p:pic>
    </p:spTree>
    <p:extLst>
      <p:ext uri="{BB962C8B-B14F-4D97-AF65-F5344CB8AC3E}">
        <p14:creationId xmlns:p14="http://schemas.microsoft.com/office/powerpoint/2010/main" val="3561831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19672" y="476672"/>
            <a:ext cx="6264696" cy="64807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2000" b="1" dirty="0">
                <a:latin typeface="Open Sans" pitchFamily="2" charset="0"/>
                <a:ea typeface="Open Sans" pitchFamily="2" charset="0"/>
                <a:cs typeface="Open Sans" pitchFamily="2" charset="0"/>
              </a:rPr>
              <a:t>Rompre le cercle vicieux de la vulnérabilité</a:t>
            </a:r>
          </a:p>
        </p:txBody>
      </p:sp>
      <p:graphicFrame>
        <p:nvGraphicFramePr>
          <p:cNvPr id="8" name="Tableau 7">
            <a:extLst>
              <a:ext uri="{FF2B5EF4-FFF2-40B4-BE49-F238E27FC236}">
                <a16:creationId xmlns:a16="http://schemas.microsoft.com/office/drawing/2014/main" id="{163A41D8-CC2B-4145-9659-07162236C931}"/>
              </a:ext>
            </a:extLst>
          </p:cNvPr>
          <p:cNvGraphicFramePr>
            <a:graphicFrameLocks noGrp="1"/>
          </p:cNvGraphicFramePr>
          <p:nvPr/>
        </p:nvGraphicFramePr>
        <p:xfrm>
          <a:off x="-4" y="-36532"/>
          <a:ext cx="9130085" cy="594360"/>
        </p:xfrm>
        <a:graphic>
          <a:graphicData uri="http://schemas.openxmlformats.org/drawingml/2006/table">
            <a:tbl>
              <a:tblPr firstRow="1" bandRow="1">
                <a:tableStyleId>{5C22544A-7EE6-4342-B048-85BDC9FD1C3A}</a:tableStyleId>
              </a:tblPr>
              <a:tblGrid>
                <a:gridCol w="1826017">
                  <a:extLst>
                    <a:ext uri="{9D8B030D-6E8A-4147-A177-3AD203B41FA5}">
                      <a16:colId xmlns:a16="http://schemas.microsoft.com/office/drawing/2014/main" val="20000"/>
                    </a:ext>
                  </a:extLst>
                </a:gridCol>
                <a:gridCol w="1826017">
                  <a:extLst>
                    <a:ext uri="{9D8B030D-6E8A-4147-A177-3AD203B41FA5}">
                      <a16:colId xmlns:a16="http://schemas.microsoft.com/office/drawing/2014/main" val="20001"/>
                    </a:ext>
                  </a:extLst>
                </a:gridCol>
                <a:gridCol w="1826017">
                  <a:extLst>
                    <a:ext uri="{9D8B030D-6E8A-4147-A177-3AD203B41FA5}">
                      <a16:colId xmlns:a16="http://schemas.microsoft.com/office/drawing/2014/main" val="20002"/>
                    </a:ext>
                  </a:extLst>
                </a:gridCol>
                <a:gridCol w="1826017">
                  <a:extLst>
                    <a:ext uri="{9D8B030D-6E8A-4147-A177-3AD203B41FA5}">
                      <a16:colId xmlns:a16="http://schemas.microsoft.com/office/drawing/2014/main" val="20003"/>
                    </a:ext>
                  </a:extLst>
                </a:gridCol>
                <a:gridCol w="1826017">
                  <a:extLst>
                    <a:ext uri="{9D8B030D-6E8A-4147-A177-3AD203B41FA5}">
                      <a16:colId xmlns:a16="http://schemas.microsoft.com/office/drawing/2014/main" val="1604248163"/>
                    </a:ext>
                  </a:extLst>
                </a:gridCol>
              </a:tblGrid>
              <a:tr h="464238">
                <a:tc>
                  <a:txBody>
                    <a:bodyPr/>
                    <a:lstStyle/>
                    <a:p>
                      <a:pPr algn="ctr"/>
                      <a:r>
                        <a:rPr lang="fr-FR" sz="1100" i="0" dirty="0">
                          <a:solidFill>
                            <a:srgbClr val="7030A0"/>
                          </a:solidFill>
                          <a:latin typeface="Century Schoolbook" pitchFamily="18" charset="0"/>
                        </a:rPr>
                        <a:t>Présentation du PAVICC</a:t>
                      </a:r>
                      <a:r>
                        <a:rPr lang="fr-FR" sz="1100" i="0" baseline="0" dirty="0">
                          <a:solidFill>
                            <a:srgbClr val="7030A0"/>
                          </a:solidFill>
                          <a:latin typeface="Century Schoolbook" pitchFamily="18" charset="0"/>
                        </a:rPr>
                        <a:t> </a:t>
                      </a:r>
                      <a:endParaRPr lang="fr-FR" sz="1100" i="0" dirty="0">
                        <a:solidFill>
                          <a:srgbClr val="7030A0"/>
                        </a:solidFill>
                        <a:latin typeface="Century Schoolbook" pitchFamily="18" charset="0"/>
                      </a:endParaRPr>
                    </a:p>
                  </a:txBody>
                  <a:tcPr anchor="ctr">
                    <a:solidFill>
                      <a:schemeClr val="bg1"/>
                    </a:solidFill>
                  </a:tcPr>
                </a:tc>
                <a:tc>
                  <a:txBody>
                    <a:bodyPr/>
                    <a:lstStyle/>
                    <a:p>
                      <a:pPr algn="ctr"/>
                      <a:r>
                        <a:rPr lang="fr-FR" sz="1200" i="0" dirty="0">
                          <a:solidFill>
                            <a:schemeClr val="bg1"/>
                          </a:solidFill>
                          <a:latin typeface="Century Schoolbook" pitchFamily="18" charset="0"/>
                        </a:rPr>
                        <a:t>Planification urbaine</a:t>
                      </a:r>
                    </a:p>
                  </a:txBody>
                  <a:tcPr anchor="ctr">
                    <a:noFill/>
                  </a:tcPr>
                </a:tc>
                <a:tc>
                  <a:txBody>
                    <a:bodyPr/>
                    <a:lstStyle/>
                    <a:p>
                      <a:pPr algn="ctr"/>
                      <a:r>
                        <a:rPr lang="fr-FR" sz="1100" i="0" dirty="0">
                          <a:solidFill>
                            <a:schemeClr val="bg1"/>
                          </a:solidFill>
                          <a:latin typeface="Century Schoolbook" pitchFamily="18" charset="0"/>
                        </a:rPr>
                        <a:t>Investissements</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bg1"/>
                          </a:solidFill>
                          <a:latin typeface="Century Schoolbook" pitchFamily="18" charset="0"/>
                        </a:rPr>
                        <a:t>Renforcement des capacités</a:t>
                      </a:r>
                    </a:p>
                    <a:p>
                      <a:pPr algn="ctr"/>
                      <a:endParaRPr lang="fr-FR" sz="1100" i="0" dirty="0">
                        <a:solidFill>
                          <a:schemeClr val="bg1"/>
                        </a:solidFill>
                        <a:latin typeface="Century Schoolbook" pitchFamily="18" charset="0"/>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bg1"/>
                          </a:solidFill>
                          <a:latin typeface="Century Schoolbook" pitchFamily="18" charset="0"/>
                        </a:rPr>
                        <a:t>Cadre organisationnel</a:t>
                      </a:r>
                    </a:p>
                    <a:p>
                      <a:pPr algn="ctr"/>
                      <a:endParaRPr lang="fr-FR" sz="1100" i="0" dirty="0">
                        <a:solidFill>
                          <a:schemeClr val="bg1"/>
                        </a:solidFill>
                        <a:latin typeface="Century Schoolbook" pitchFamily="18" charset="0"/>
                      </a:endParaRPr>
                    </a:p>
                  </a:txBody>
                  <a:tcPr anchor="ctr">
                    <a:noFill/>
                  </a:tcPr>
                </a:tc>
                <a:extLst>
                  <a:ext uri="{0D108BD9-81ED-4DB2-BD59-A6C34878D82A}">
                    <a16:rowId xmlns:a16="http://schemas.microsoft.com/office/drawing/2014/main" val="10000"/>
                  </a:ext>
                </a:extLst>
              </a:tr>
            </a:tbl>
          </a:graphicData>
        </a:graphic>
      </p:graphicFrame>
      <p:pic>
        <p:nvPicPr>
          <p:cNvPr id="4" name="Image 3" descr="Une image contenant texte&#10;&#10;Description générée automatiquement">
            <a:extLst>
              <a:ext uri="{FF2B5EF4-FFF2-40B4-BE49-F238E27FC236}">
                <a16:creationId xmlns:a16="http://schemas.microsoft.com/office/drawing/2014/main" id="{80E6F384-38B9-5B89-69F1-8F86C960DA4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188" y="5726615"/>
            <a:ext cx="1724152" cy="810863"/>
          </a:xfrm>
          <a:prstGeom prst="rect">
            <a:avLst/>
          </a:prstGeom>
          <a:noFill/>
        </p:spPr>
      </p:pic>
      <p:pic>
        <p:nvPicPr>
          <p:cNvPr id="6" name="Image 5">
            <a:extLst>
              <a:ext uri="{FF2B5EF4-FFF2-40B4-BE49-F238E27FC236}">
                <a16:creationId xmlns:a16="http://schemas.microsoft.com/office/drawing/2014/main" id="{7226269A-02B6-6B05-160A-2C29B23D5A27}"/>
              </a:ext>
            </a:extLst>
          </p:cNvPr>
          <p:cNvPicPr>
            <a:picLocks noChangeAspect="1"/>
          </p:cNvPicPr>
          <p:nvPr/>
        </p:nvPicPr>
        <p:blipFill>
          <a:blip r:embed="rId4"/>
          <a:stretch>
            <a:fillRect/>
          </a:stretch>
        </p:blipFill>
        <p:spPr>
          <a:xfrm>
            <a:off x="2915879" y="3861967"/>
            <a:ext cx="2880320" cy="1922968"/>
          </a:xfrm>
          <a:prstGeom prst="rect">
            <a:avLst/>
          </a:prstGeom>
        </p:spPr>
      </p:pic>
      <p:pic>
        <p:nvPicPr>
          <p:cNvPr id="11" name="Image 10">
            <a:extLst>
              <a:ext uri="{FF2B5EF4-FFF2-40B4-BE49-F238E27FC236}">
                <a16:creationId xmlns:a16="http://schemas.microsoft.com/office/drawing/2014/main" id="{5ED852F8-4DDE-71A3-7413-09BB8A3BC5D3}"/>
              </a:ext>
            </a:extLst>
          </p:cNvPr>
          <p:cNvPicPr>
            <a:picLocks noChangeAspect="1"/>
          </p:cNvPicPr>
          <p:nvPr/>
        </p:nvPicPr>
        <p:blipFill rotWithShape="1">
          <a:blip r:embed="rId5"/>
          <a:srcRect l="15350" t="19023" r="16138" b="30639"/>
          <a:stretch/>
        </p:blipFill>
        <p:spPr>
          <a:xfrm>
            <a:off x="-507" y="1260319"/>
            <a:ext cx="6264696" cy="2589096"/>
          </a:xfrm>
          <a:prstGeom prst="rect">
            <a:avLst/>
          </a:prstGeom>
        </p:spPr>
      </p:pic>
      <p:pic>
        <p:nvPicPr>
          <p:cNvPr id="9" name="Image 8">
            <a:extLst>
              <a:ext uri="{FF2B5EF4-FFF2-40B4-BE49-F238E27FC236}">
                <a16:creationId xmlns:a16="http://schemas.microsoft.com/office/drawing/2014/main" id="{4A0F9DA8-448E-FD1E-DBD2-21EE60E441FA}"/>
              </a:ext>
            </a:extLst>
          </p:cNvPr>
          <p:cNvPicPr>
            <a:picLocks noChangeAspect="1"/>
          </p:cNvPicPr>
          <p:nvPr/>
        </p:nvPicPr>
        <p:blipFill rotWithShape="1">
          <a:blip r:embed="rId6"/>
          <a:srcRect l="27163" t="19023" r="42912" b="10801"/>
          <a:stretch/>
        </p:blipFill>
        <p:spPr>
          <a:xfrm>
            <a:off x="5791591" y="1340768"/>
            <a:ext cx="3335221" cy="4399599"/>
          </a:xfrm>
          <a:prstGeom prst="rect">
            <a:avLst/>
          </a:prstGeom>
        </p:spPr>
      </p:pic>
    </p:spTree>
    <p:extLst>
      <p:ext uri="{BB962C8B-B14F-4D97-AF65-F5344CB8AC3E}">
        <p14:creationId xmlns:p14="http://schemas.microsoft.com/office/powerpoint/2010/main" val="3835048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p:cNvGrpSpPr/>
          <p:nvPr/>
        </p:nvGrpSpPr>
        <p:grpSpPr>
          <a:xfrm>
            <a:off x="-13919" y="476672"/>
            <a:ext cx="9157919" cy="6120680"/>
            <a:chOff x="-13919" y="476672"/>
            <a:chExt cx="9157919" cy="6120680"/>
          </a:xfrm>
        </p:grpSpPr>
        <p:sp>
          <p:nvSpPr>
            <p:cNvPr id="3" name="Rectangle 2"/>
            <p:cNvSpPr/>
            <p:nvPr/>
          </p:nvSpPr>
          <p:spPr>
            <a:xfrm>
              <a:off x="0" y="476672"/>
              <a:ext cx="9144000" cy="64807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2000" b="1" dirty="0">
                  <a:latin typeface="Open Sans" pitchFamily="2" charset="0"/>
                  <a:ea typeface="Open Sans" pitchFamily="2" charset="0"/>
                  <a:cs typeface="Open Sans" pitchFamily="2" charset="0"/>
                </a:rPr>
                <a:t>Objectifs du PAVICC</a:t>
              </a:r>
            </a:p>
          </p:txBody>
        </p:sp>
        <p:sp>
          <p:nvSpPr>
            <p:cNvPr id="174" name="Rectangle 173"/>
            <p:cNvSpPr/>
            <p:nvPr/>
          </p:nvSpPr>
          <p:spPr>
            <a:xfrm>
              <a:off x="-13919" y="1268760"/>
              <a:ext cx="9144000" cy="532859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fr-FR" dirty="0"/>
            </a:p>
          </p:txBody>
        </p:sp>
      </p:grpSp>
      <p:sp>
        <p:nvSpPr>
          <p:cNvPr id="6" name="ZoneTexte 5"/>
          <p:cNvSpPr txBox="1"/>
          <p:nvPr/>
        </p:nvSpPr>
        <p:spPr>
          <a:xfrm>
            <a:off x="129589" y="1280343"/>
            <a:ext cx="8856984" cy="4739759"/>
          </a:xfrm>
          <a:prstGeom prst="rect">
            <a:avLst/>
          </a:prstGeom>
          <a:noFill/>
        </p:spPr>
        <p:txBody>
          <a:bodyPr wrap="square" rtlCol="0">
            <a:spAutoFit/>
          </a:bodyPr>
          <a:lstStyle/>
          <a:p>
            <a:pPr marL="457200" indent="-468000" algn="just">
              <a:lnSpc>
                <a:spcPct val="150000"/>
              </a:lnSpc>
              <a:buFont typeface="Wingdings" pitchFamily="2" charset="2"/>
              <a:buChar char="v"/>
            </a:pPr>
            <a:r>
              <a:rPr lang="fr-FR" sz="2000" dirty="0">
                <a:solidFill>
                  <a:srgbClr val="00B050"/>
                </a:solidFill>
                <a:latin typeface="Open Sans" pitchFamily="2" charset="0"/>
                <a:ea typeface="Open Sans" pitchFamily="2" charset="0"/>
                <a:cs typeface="Open Sans" pitchFamily="2" charset="0"/>
              </a:rPr>
              <a:t>Objectif général </a:t>
            </a:r>
            <a:r>
              <a:rPr lang="fr-FR" sz="2000" dirty="0">
                <a:latin typeface="Open Sans" pitchFamily="2" charset="0"/>
                <a:ea typeface="Open Sans" pitchFamily="2" charset="0"/>
                <a:cs typeface="Open Sans" pitchFamily="2" charset="0"/>
              </a:rPr>
              <a:t>: accroître l’adaptation aux changements climatiques des villes, et renforcer capacités des acteurs municipaux et centraux en charge du développement urbain durable identifiés au niveau des communes et ministères</a:t>
            </a:r>
          </a:p>
          <a:p>
            <a:pPr marL="457200" indent="-468000" algn="just">
              <a:buFont typeface="Wingdings" pitchFamily="2" charset="2"/>
              <a:buChar char="v"/>
            </a:pPr>
            <a:endParaRPr lang="fr-FR" sz="2400" dirty="0">
              <a:latin typeface="Open Sans" pitchFamily="2" charset="0"/>
              <a:ea typeface="Open Sans" pitchFamily="2" charset="0"/>
              <a:cs typeface="Open Sans" pitchFamily="2" charset="0"/>
            </a:endParaRPr>
          </a:p>
          <a:p>
            <a:pPr marL="457200" indent="-468000" algn="just">
              <a:buFont typeface="Wingdings" pitchFamily="2" charset="2"/>
              <a:buChar char="v"/>
            </a:pPr>
            <a:r>
              <a:rPr lang="fr-FR" sz="2000" dirty="0">
                <a:solidFill>
                  <a:srgbClr val="00B050"/>
                </a:solidFill>
                <a:latin typeface="Open Sans" pitchFamily="2" charset="0"/>
                <a:ea typeface="Open Sans" pitchFamily="2" charset="0"/>
                <a:cs typeface="Open Sans" pitchFamily="2" charset="0"/>
              </a:rPr>
              <a:t>Objectifs spécifiques</a:t>
            </a:r>
          </a:p>
          <a:p>
            <a:pPr marL="914400" lvl="1" indent="-468000" algn="just">
              <a:buFont typeface="Wingdings" panose="05000000000000000000" pitchFamily="2" charset="2"/>
              <a:buChar char="§"/>
            </a:pPr>
            <a:r>
              <a:rPr lang="fr-FR" sz="2000" dirty="0">
                <a:latin typeface="Open Sans" pitchFamily="2" charset="0"/>
                <a:ea typeface="Open Sans" pitchFamily="2" charset="0"/>
                <a:cs typeface="Open Sans" pitchFamily="2" charset="0"/>
              </a:rPr>
              <a:t>Adapter les villes aux effets des CC;</a:t>
            </a:r>
          </a:p>
          <a:p>
            <a:pPr marL="914400" lvl="1" indent="-468000" algn="just">
              <a:buFont typeface="Wingdings" panose="05000000000000000000" pitchFamily="2" charset="2"/>
              <a:buChar char="§"/>
            </a:pPr>
            <a:endParaRPr lang="fr-FR" sz="900" dirty="0">
              <a:latin typeface="Open Sans" pitchFamily="2" charset="0"/>
              <a:ea typeface="Open Sans" pitchFamily="2" charset="0"/>
              <a:cs typeface="Open Sans" pitchFamily="2" charset="0"/>
            </a:endParaRPr>
          </a:p>
          <a:p>
            <a:pPr marL="914400" lvl="1" indent="-468000" algn="just">
              <a:lnSpc>
                <a:spcPct val="150000"/>
              </a:lnSpc>
              <a:buFont typeface="Wingdings" panose="05000000000000000000" pitchFamily="2" charset="2"/>
              <a:buChar char="§"/>
            </a:pPr>
            <a:r>
              <a:rPr lang="fr-FR" sz="2000" dirty="0">
                <a:latin typeface="Open Sans" pitchFamily="2" charset="0"/>
                <a:ea typeface="Open Sans" pitchFamily="2" charset="0"/>
                <a:cs typeface="Open Sans" pitchFamily="2" charset="0"/>
              </a:rPr>
              <a:t>Doter les villes d’infrastructures et d’outils de planification et de gestion pour s’adapter aux CC</a:t>
            </a:r>
          </a:p>
          <a:p>
            <a:pPr marL="914400" lvl="1" indent="-468000" algn="just">
              <a:buFont typeface="Wingdings" panose="05000000000000000000" pitchFamily="2" charset="2"/>
              <a:buChar char="§"/>
            </a:pPr>
            <a:endParaRPr lang="fr-FR" sz="900" dirty="0">
              <a:latin typeface="Open Sans" pitchFamily="2" charset="0"/>
              <a:ea typeface="Open Sans" pitchFamily="2" charset="0"/>
              <a:cs typeface="Open Sans" pitchFamily="2" charset="0"/>
            </a:endParaRPr>
          </a:p>
          <a:p>
            <a:pPr marL="914400" lvl="1" indent="-468000" algn="just">
              <a:buFont typeface="Wingdings" panose="05000000000000000000" pitchFamily="2" charset="2"/>
              <a:buChar char="§"/>
            </a:pPr>
            <a:r>
              <a:rPr lang="fr-FR" sz="2000" dirty="0">
                <a:latin typeface="Open Sans" pitchFamily="2" charset="0"/>
                <a:ea typeface="Open Sans" pitchFamily="2" charset="0"/>
                <a:cs typeface="Open Sans" pitchFamily="2" charset="0"/>
              </a:rPr>
              <a:t>Renforcer les capacités des acteurs locaux et nationaux responsables du développement urbain durable</a:t>
            </a:r>
          </a:p>
        </p:txBody>
      </p:sp>
      <p:graphicFrame>
        <p:nvGraphicFramePr>
          <p:cNvPr id="8" name="Tableau 7">
            <a:extLst>
              <a:ext uri="{FF2B5EF4-FFF2-40B4-BE49-F238E27FC236}">
                <a16:creationId xmlns:a16="http://schemas.microsoft.com/office/drawing/2014/main" id="{16B5D554-0F80-467F-9BEB-A1B9A1D2D78D}"/>
              </a:ext>
            </a:extLst>
          </p:cNvPr>
          <p:cNvGraphicFramePr>
            <a:graphicFrameLocks noGrp="1"/>
          </p:cNvGraphicFramePr>
          <p:nvPr/>
        </p:nvGraphicFramePr>
        <p:xfrm>
          <a:off x="-4" y="-36532"/>
          <a:ext cx="9130085" cy="594360"/>
        </p:xfrm>
        <a:graphic>
          <a:graphicData uri="http://schemas.openxmlformats.org/drawingml/2006/table">
            <a:tbl>
              <a:tblPr firstRow="1" bandRow="1">
                <a:tableStyleId>{5C22544A-7EE6-4342-B048-85BDC9FD1C3A}</a:tableStyleId>
              </a:tblPr>
              <a:tblGrid>
                <a:gridCol w="1826017">
                  <a:extLst>
                    <a:ext uri="{9D8B030D-6E8A-4147-A177-3AD203B41FA5}">
                      <a16:colId xmlns:a16="http://schemas.microsoft.com/office/drawing/2014/main" val="20000"/>
                    </a:ext>
                  </a:extLst>
                </a:gridCol>
                <a:gridCol w="1826017">
                  <a:extLst>
                    <a:ext uri="{9D8B030D-6E8A-4147-A177-3AD203B41FA5}">
                      <a16:colId xmlns:a16="http://schemas.microsoft.com/office/drawing/2014/main" val="20001"/>
                    </a:ext>
                  </a:extLst>
                </a:gridCol>
                <a:gridCol w="1826017">
                  <a:extLst>
                    <a:ext uri="{9D8B030D-6E8A-4147-A177-3AD203B41FA5}">
                      <a16:colId xmlns:a16="http://schemas.microsoft.com/office/drawing/2014/main" val="20002"/>
                    </a:ext>
                  </a:extLst>
                </a:gridCol>
                <a:gridCol w="1826017">
                  <a:extLst>
                    <a:ext uri="{9D8B030D-6E8A-4147-A177-3AD203B41FA5}">
                      <a16:colId xmlns:a16="http://schemas.microsoft.com/office/drawing/2014/main" val="20003"/>
                    </a:ext>
                  </a:extLst>
                </a:gridCol>
                <a:gridCol w="1826017">
                  <a:extLst>
                    <a:ext uri="{9D8B030D-6E8A-4147-A177-3AD203B41FA5}">
                      <a16:colId xmlns:a16="http://schemas.microsoft.com/office/drawing/2014/main" val="1604248163"/>
                    </a:ext>
                  </a:extLst>
                </a:gridCol>
              </a:tblGrid>
              <a:tr h="464238">
                <a:tc>
                  <a:txBody>
                    <a:bodyPr/>
                    <a:lstStyle/>
                    <a:p>
                      <a:pPr algn="ctr"/>
                      <a:r>
                        <a:rPr lang="fr-FR" sz="1100" i="0" dirty="0">
                          <a:solidFill>
                            <a:srgbClr val="7030A0"/>
                          </a:solidFill>
                          <a:latin typeface="Century Schoolbook" pitchFamily="18" charset="0"/>
                        </a:rPr>
                        <a:t>Présentation du PAVICC</a:t>
                      </a:r>
                      <a:r>
                        <a:rPr lang="fr-FR" sz="1100" i="0" baseline="0" dirty="0">
                          <a:solidFill>
                            <a:srgbClr val="7030A0"/>
                          </a:solidFill>
                          <a:latin typeface="Century Schoolbook" pitchFamily="18" charset="0"/>
                        </a:rPr>
                        <a:t> </a:t>
                      </a:r>
                      <a:endParaRPr lang="fr-FR" sz="1100" i="0" dirty="0">
                        <a:solidFill>
                          <a:srgbClr val="7030A0"/>
                        </a:solidFill>
                        <a:latin typeface="Century Schoolbook" pitchFamily="18" charset="0"/>
                      </a:endParaRPr>
                    </a:p>
                  </a:txBody>
                  <a:tcPr anchor="ctr">
                    <a:solidFill>
                      <a:schemeClr val="bg1"/>
                    </a:solidFill>
                  </a:tcPr>
                </a:tc>
                <a:tc>
                  <a:txBody>
                    <a:bodyPr/>
                    <a:lstStyle/>
                    <a:p>
                      <a:pPr algn="ctr"/>
                      <a:r>
                        <a:rPr lang="fr-FR" sz="1200" i="0" dirty="0">
                          <a:solidFill>
                            <a:schemeClr val="bg1"/>
                          </a:solidFill>
                          <a:latin typeface="Century Schoolbook" pitchFamily="18" charset="0"/>
                        </a:rPr>
                        <a:t>Planification urbaine</a:t>
                      </a:r>
                    </a:p>
                  </a:txBody>
                  <a:tcPr anchor="ctr">
                    <a:noFill/>
                  </a:tcPr>
                </a:tc>
                <a:tc>
                  <a:txBody>
                    <a:bodyPr/>
                    <a:lstStyle/>
                    <a:p>
                      <a:pPr algn="ctr"/>
                      <a:r>
                        <a:rPr lang="fr-FR" sz="1100" i="0" dirty="0">
                          <a:solidFill>
                            <a:schemeClr val="bg1"/>
                          </a:solidFill>
                          <a:latin typeface="Century Schoolbook" pitchFamily="18" charset="0"/>
                        </a:rPr>
                        <a:t>Investissements</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bg1"/>
                          </a:solidFill>
                          <a:latin typeface="Century Schoolbook" pitchFamily="18" charset="0"/>
                        </a:rPr>
                        <a:t>Renforcement des capacités</a:t>
                      </a:r>
                    </a:p>
                    <a:p>
                      <a:pPr algn="ctr"/>
                      <a:endParaRPr lang="fr-FR" sz="1100" i="0" dirty="0">
                        <a:solidFill>
                          <a:schemeClr val="bg1"/>
                        </a:solidFill>
                        <a:latin typeface="Century Schoolbook" pitchFamily="18" charset="0"/>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bg1"/>
                          </a:solidFill>
                          <a:latin typeface="Century Schoolbook" pitchFamily="18" charset="0"/>
                        </a:rPr>
                        <a:t>Cadre organisationnel</a:t>
                      </a:r>
                    </a:p>
                    <a:p>
                      <a:pPr algn="ctr"/>
                      <a:endParaRPr lang="fr-FR" sz="1100" i="0" dirty="0">
                        <a:solidFill>
                          <a:schemeClr val="bg1"/>
                        </a:solidFill>
                        <a:latin typeface="Century Schoolbook" pitchFamily="18" charset="0"/>
                      </a:endParaRPr>
                    </a:p>
                  </a:txBody>
                  <a:tcPr anchor="ctr">
                    <a:noFill/>
                  </a:tcPr>
                </a:tc>
                <a:extLst>
                  <a:ext uri="{0D108BD9-81ED-4DB2-BD59-A6C34878D82A}">
                    <a16:rowId xmlns:a16="http://schemas.microsoft.com/office/drawing/2014/main" val="10000"/>
                  </a:ext>
                </a:extLst>
              </a:tr>
            </a:tbl>
          </a:graphicData>
        </a:graphic>
      </p:graphicFrame>
      <p:pic>
        <p:nvPicPr>
          <p:cNvPr id="4" name="Image 3" descr="Une image contenant texte&#10;&#10;Description générée automatiquement">
            <a:extLst>
              <a:ext uri="{FF2B5EF4-FFF2-40B4-BE49-F238E27FC236}">
                <a16:creationId xmlns:a16="http://schemas.microsoft.com/office/drawing/2014/main" id="{9CC390B7-8154-CDFF-2F6D-721A6C3A2D7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252" y="5770036"/>
            <a:ext cx="2012184" cy="946324"/>
          </a:xfrm>
          <a:prstGeom prst="rect">
            <a:avLst/>
          </a:prstGeom>
          <a:noFill/>
        </p:spPr>
      </p:pic>
    </p:spTree>
    <p:extLst>
      <p:ext uri="{BB962C8B-B14F-4D97-AF65-F5344CB8AC3E}">
        <p14:creationId xmlns:p14="http://schemas.microsoft.com/office/powerpoint/2010/main" val="3782861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p:cNvGrpSpPr/>
          <p:nvPr/>
        </p:nvGrpSpPr>
        <p:grpSpPr>
          <a:xfrm>
            <a:off x="-13919" y="476672"/>
            <a:ext cx="9157919" cy="6120680"/>
            <a:chOff x="-13919" y="476672"/>
            <a:chExt cx="9157919" cy="6120680"/>
          </a:xfrm>
        </p:grpSpPr>
        <p:sp>
          <p:nvSpPr>
            <p:cNvPr id="3" name="Rectangle 2"/>
            <p:cNvSpPr/>
            <p:nvPr/>
          </p:nvSpPr>
          <p:spPr>
            <a:xfrm>
              <a:off x="0" y="476672"/>
              <a:ext cx="9144000" cy="64807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entury Schoolbook" pitchFamily="18" charset="0"/>
                  <a:ea typeface="+mn-ea"/>
                  <a:cs typeface="+mn-cs"/>
                </a:rPr>
                <a:t>Montage institutionnel du PAVICC </a:t>
              </a:r>
            </a:p>
          </p:txBody>
        </p:sp>
        <p:sp>
          <p:nvSpPr>
            <p:cNvPr id="174" name="Rectangle 173"/>
            <p:cNvSpPr/>
            <p:nvPr/>
          </p:nvSpPr>
          <p:spPr>
            <a:xfrm>
              <a:off x="-13919" y="1268760"/>
              <a:ext cx="9144000" cy="532859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27" name="Groupe 26"/>
          <p:cNvGrpSpPr/>
          <p:nvPr/>
        </p:nvGrpSpPr>
        <p:grpSpPr>
          <a:xfrm>
            <a:off x="4565038" y="476672"/>
            <a:ext cx="4379513" cy="6438483"/>
            <a:chOff x="1253526" y="8803"/>
            <a:chExt cx="3162619" cy="5484028"/>
          </a:xfrm>
        </p:grpSpPr>
        <p:grpSp>
          <p:nvGrpSpPr>
            <p:cNvPr id="6" name="Groupe 5"/>
            <p:cNvGrpSpPr/>
            <p:nvPr/>
          </p:nvGrpSpPr>
          <p:grpSpPr>
            <a:xfrm>
              <a:off x="1253526" y="8803"/>
              <a:ext cx="3162619" cy="5304008"/>
              <a:chOff x="1253526" y="8803"/>
              <a:chExt cx="3162619" cy="5304008"/>
            </a:xfrm>
          </p:grpSpPr>
          <p:pic>
            <p:nvPicPr>
              <p:cNvPr id="4" name="Image 3"/>
              <p:cNvPicPr>
                <a:picLocks noChangeAspect="1"/>
              </p:cNvPicPr>
              <p:nvPr/>
            </p:nvPicPr>
            <p:blipFill rotWithShape="1">
              <a:blip r:embed="rId3"/>
              <a:srcRect l="6685" t="2" r="8115" b="34372"/>
              <a:stretch/>
            </p:blipFill>
            <p:spPr>
              <a:xfrm>
                <a:off x="1253526" y="8803"/>
                <a:ext cx="3162619" cy="4087533"/>
              </a:xfrm>
              <a:prstGeom prst="rect">
                <a:avLst/>
              </a:prstGeom>
            </p:spPr>
          </p:pic>
          <p:pic>
            <p:nvPicPr>
              <p:cNvPr id="9" name="Image 8"/>
              <p:cNvPicPr>
                <a:picLocks noChangeAspect="1"/>
              </p:cNvPicPr>
              <p:nvPr/>
            </p:nvPicPr>
            <p:blipFill rotWithShape="1">
              <a:blip r:embed="rId3"/>
              <a:srcRect l="39753" t="85045" r="25999" b="1831"/>
              <a:stretch/>
            </p:blipFill>
            <p:spPr>
              <a:xfrm>
                <a:off x="1705083" y="4090943"/>
                <a:ext cx="2556284" cy="1221868"/>
              </a:xfrm>
              <a:prstGeom prst="rect">
                <a:avLst/>
              </a:prstGeom>
            </p:spPr>
          </p:pic>
        </p:grpSp>
        <p:sp>
          <p:nvSpPr>
            <p:cNvPr id="5" name="Rectangle à coins arrondis 4"/>
            <p:cNvSpPr/>
            <p:nvPr/>
          </p:nvSpPr>
          <p:spPr>
            <a:xfrm>
              <a:off x="2105059" y="5132791"/>
              <a:ext cx="2016224" cy="36004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Calibri"/>
                  <a:ea typeface="+mn-ea"/>
                  <a:cs typeface="+mn-cs"/>
                </a:rPr>
                <a:t>Comités locaux de suivi technique</a:t>
              </a:r>
            </a:p>
          </p:txBody>
        </p:sp>
      </p:grpSp>
      <p:graphicFrame>
        <p:nvGraphicFramePr>
          <p:cNvPr id="14" name="Tableau 13">
            <a:extLst>
              <a:ext uri="{FF2B5EF4-FFF2-40B4-BE49-F238E27FC236}">
                <a16:creationId xmlns:a16="http://schemas.microsoft.com/office/drawing/2014/main" id="{21B5542E-9F58-4FEA-8925-6CA3448FC244}"/>
              </a:ext>
            </a:extLst>
          </p:cNvPr>
          <p:cNvGraphicFramePr>
            <a:graphicFrameLocks noGrp="1"/>
          </p:cNvGraphicFramePr>
          <p:nvPr/>
        </p:nvGraphicFramePr>
        <p:xfrm>
          <a:off x="-4" y="-36532"/>
          <a:ext cx="9130085" cy="594360"/>
        </p:xfrm>
        <a:graphic>
          <a:graphicData uri="http://schemas.openxmlformats.org/drawingml/2006/table">
            <a:tbl>
              <a:tblPr firstRow="1" bandRow="1">
                <a:tableStyleId>{5C22544A-7EE6-4342-B048-85BDC9FD1C3A}</a:tableStyleId>
              </a:tblPr>
              <a:tblGrid>
                <a:gridCol w="1826017">
                  <a:extLst>
                    <a:ext uri="{9D8B030D-6E8A-4147-A177-3AD203B41FA5}">
                      <a16:colId xmlns:a16="http://schemas.microsoft.com/office/drawing/2014/main" val="20000"/>
                    </a:ext>
                  </a:extLst>
                </a:gridCol>
                <a:gridCol w="1826017">
                  <a:extLst>
                    <a:ext uri="{9D8B030D-6E8A-4147-A177-3AD203B41FA5}">
                      <a16:colId xmlns:a16="http://schemas.microsoft.com/office/drawing/2014/main" val="20001"/>
                    </a:ext>
                  </a:extLst>
                </a:gridCol>
                <a:gridCol w="1826017">
                  <a:extLst>
                    <a:ext uri="{9D8B030D-6E8A-4147-A177-3AD203B41FA5}">
                      <a16:colId xmlns:a16="http://schemas.microsoft.com/office/drawing/2014/main" val="20002"/>
                    </a:ext>
                  </a:extLst>
                </a:gridCol>
                <a:gridCol w="1826017">
                  <a:extLst>
                    <a:ext uri="{9D8B030D-6E8A-4147-A177-3AD203B41FA5}">
                      <a16:colId xmlns:a16="http://schemas.microsoft.com/office/drawing/2014/main" val="20003"/>
                    </a:ext>
                  </a:extLst>
                </a:gridCol>
                <a:gridCol w="1826017">
                  <a:extLst>
                    <a:ext uri="{9D8B030D-6E8A-4147-A177-3AD203B41FA5}">
                      <a16:colId xmlns:a16="http://schemas.microsoft.com/office/drawing/2014/main" val="1604248163"/>
                    </a:ext>
                  </a:extLst>
                </a:gridCol>
              </a:tblGrid>
              <a:tr h="464238">
                <a:tc>
                  <a:txBody>
                    <a:bodyPr/>
                    <a:lstStyle/>
                    <a:p>
                      <a:pPr marL="0" algn="ctr" defTabSz="914400" rtl="0" eaLnBrk="1" latinLnBrk="0" hangingPunct="1"/>
                      <a:r>
                        <a:rPr lang="fr-FR" sz="1100" b="1" i="0" kern="1200" dirty="0">
                          <a:solidFill>
                            <a:srgbClr val="7030A0"/>
                          </a:solidFill>
                          <a:latin typeface="Century Schoolbook" pitchFamily="18" charset="0"/>
                          <a:ea typeface="+mn-ea"/>
                          <a:cs typeface="+mn-cs"/>
                        </a:rPr>
                        <a:t>Présentation du PAVICC </a:t>
                      </a:r>
                    </a:p>
                  </a:txBody>
                  <a:tcPr anchor="ctr">
                    <a:solidFill>
                      <a:schemeClr val="bg1"/>
                    </a:solidFill>
                  </a:tcPr>
                </a:tc>
                <a:tc>
                  <a:txBody>
                    <a:bodyPr/>
                    <a:lstStyle/>
                    <a:p>
                      <a:pPr algn="ctr"/>
                      <a:r>
                        <a:rPr lang="fr-FR" sz="1200" i="0" dirty="0">
                          <a:solidFill>
                            <a:schemeClr val="bg1"/>
                          </a:solidFill>
                          <a:latin typeface="Century Schoolbook" pitchFamily="18" charset="0"/>
                        </a:rPr>
                        <a:t>Planification urbaine</a:t>
                      </a:r>
                    </a:p>
                  </a:txBody>
                  <a:tcPr anchor="ctr">
                    <a:noFill/>
                  </a:tcPr>
                </a:tc>
                <a:tc>
                  <a:txBody>
                    <a:bodyPr/>
                    <a:lstStyle/>
                    <a:p>
                      <a:pPr algn="ctr"/>
                      <a:r>
                        <a:rPr lang="fr-FR" sz="1100" i="0" dirty="0">
                          <a:solidFill>
                            <a:schemeClr val="bg1"/>
                          </a:solidFill>
                          <a:latin typeface="Century Schoolbook" pitchFamily="18" charset="0"/>
                        </a:rPr>
                        <a:t>Investissements</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i="0" dirty="0">
                          <a:solidFill>
                            <a:schemeClr val="bg1"/>
                          </a:solidFill>
                          <a:latin typeface="Century Schoolbook" pitchFamily="18" charset="0"/>
                        </a:rPr>
                        <a:t>Renforcement des capacités</a:t>
                      </a:r>
                    </a:p>
                    <a:p>
                      <a:pPr algn="ctr"/>
                      <a:endParaRPr lang="fr-FR" sz="1100" i="0" dirty="0">
                        <a:solidFill>
                          <a:schemeClr val="bg1"/>
                        </a:solidFill>
                        <a:latin typeface="Century Schoolbook" pitchFamily="18" charset="0"/>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b="1" i="0" kern="1200" dirty="0">
                          <a:solidFill>
                            <a:schemeClr val="bg1"/>
                          </a:solidFill>
                          <a:latin typeface="Century Schoolbook" pitchFamily="18" charset="0"/>
                          <a:ea typeface="+mn-ea"/>
                          <a:cs typeface="+mn-cs"/>
                        </a:rPr>
                        <a:t>Cadre organisationnel</a:t>
                      </a:r>
                    </a:p>
                    <a:p>
                      <a:pPr algn="ctr"/>
                      <a:endParaRPr lang="fr-FR" sz="1100" b="1" i="0" kern="1200" dirty="0">
                        <a:solidFill>
                          <a:schemeClr val="bg1"/>
                        </a:solidFill>
                        <a:latin typeface="Century Schoolbook" pitchFamily="18" charset="0"/>
                        <a:ea typeface="+mn-ea"/>
                        <a:cs typeface="+mn-cs"/>
                      </a:endParaRPr>
                    </a:p>
                  </a:txBody>
                  <a:tcPr anchor="ctr">
                    <a:solidFill>
                      <a:schemeClr val="accent4">
                        <a:lumMod val="75000"/>
                      </a:schemeClr>
                    </a:solidFill>
                  </a:tcPr>
                </a:tc>
                <a:extLst>
                  <a:ext uri="{0D108BD9-81ED-4DB2-BD59-A6C34878D82A}">
                    <a16:rowId xmlns:a16="http://schemas.microsoft.com/office/drawing/2014/main" val="10000"/>
                  </a:ext>
                </a:extLst>
              </a:tr>
            </a:tbl>
          </a:graphicData>
        </a:graphic>
      </p:graphicFrame>
      <p:pic>
        <p:nvPicPr>
          <p:cNvPr id="7" name="Image 6" descr="Une image contenant texte&#10;&#10;Description générée automatiquement">
            <a:extLst>
              <a:ext uri="{FF2B5EF4-FFF2-40B4-BE49-F238E27FC236}">
                <a16:creationId xmlns:a16="http://schemas.microsoft.com/office/drawing/2014/main" id="{D674FE0D-12E8-991A-20C9-A98513B5751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252" y="5770036"/>
            <a:ext cx="2012184" cy="946324"/>
          </a:xfrm>
          <a:prstGeom prst="rect">
            <a:avLst/>
          </a:prstGeom>
          <a:noFill/>
        </p:spPr>
      </p:pic>
    </p:spTree>
    <p:extLst>
      <p:ext uri="{BB962C8B-B14F-4D97-AF65-F5344CB8AC3E}">
        <p14:creationId xmlns:p14="http://schemas.microsoft.com/office/powerpoint/2010/main" val="1468291065"/>
      </p:ext>
    </p:extLst>
  </p:cSld>
  <p:clrMapOvr>
    <a:masterClrMapping/>
  </p:clrMapOvr>
</p:sld>
</file>

<file path=ppt/theme/theme1.xml><?xml version="1.0" encoding="utf-8"?>
<a:theme xmlns:a="http://schemas.openxmlformats.org/drawingml/2006/main" name="Rétrospective">
  <a:themeElements>
    <a:clrScheme name="Rétrospectiv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étrospectiv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étrospective">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45660</TotalTime>
  <Words>1495</Words>
  <Application>Microsoft Office PowerPoint</Application>
  <PresentationFormat>Affichage à l'écran (4:3)</PresentationFormat>
  <Paragraphs>194</Paragraphs>
  <Slides>16</Slides>
  <Notes>15</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16</vt:i4>
      </vt:variant>
    </vt:vector>
  </HeadingPairs>
  <TitlesOfParts>
    <vt:vector size="24" baseType="lpstr">
      <vt:lpstr>Arial</vt:lpstr>
      <vt:lpstr>Calibri</vt:lpstr>
      <vt:lpstr>Calibri Light</vt:lpstr>
      <vt:lpstr>Century Schoolbook</vt:lpstr>
      <vt:lpstr>Lucida Grande</vt:lpstr>
      <vt:lpstr>Open Sans</vt:lpstr>
      <vt:lpstr>Wingdings</vt:lpstr>
      <vt:lpstr>Rétrospective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USER</dc:creator>
  <cp:lastModifiedBy>Abraham AVAKOUDJO</cp:lastModifiedBy>
  <cp:revision>137</cp:revision>
  <cp:lastPrinted>2021-07-08T15:09:14Z</cp:lastPrinted>
  <dcterms:created xsi:type="dcterms:W3CDTF">2012-11-10T16:58:22Z</dcterms:created>
  <dcterms:modified xsi:type="dcterms:W3CDTF">2022-08-16T09:40:13Z</dcterms:modified>
</cp:coreProperties>
</file>